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2" r:id="rId1"/>
    <p:sldMasterId id="2147483684" r:id="rId2"/>
    <p:sldMasterId id="2147483696" r:id="rId3"/>
  </p:sldMasterIdLst>
  <p:notesMasterIdLst>
    <p:notesMasterId r:id="rId21"/>
  </p:notesMasterIdLst>
  <p:sldIdLst>
    <p:sldId id="272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x="9144000" cy="6858000" type="screen4x3"/>
  <p:notesSz cx="6858000" cy="9144000"/>
  <p:defaultTextStyle>
    <a:defPPr>
      <a:defRPr lang="ar-IQ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66" d="100"/>
          <a:sy n="66" d="100"/>
        </p:scale>
        <p:origin x="-1506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0D2EAA7-D502-4CF3-A5E4-9ED413409E36}" type="datetimeFigureOut">
              <a:rPr lang="ar-IQ" smtClean="0"/>
              <a:t>18/09/1441</a:t>
            </a:fld>
            <a:endParaRPr lang="ar-IQ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IQ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8A3C4362-70CB-4431-B5B9-3CB683E90B64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754410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AF3FA-D0CB-44FD-BC1D-D5EF3791038A}" type="datetimeFigureOut">
              <a:rPr lang="ar-IQ" smtClean="0"/>
              <a:t>18/09/1441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39987-79C8-4246-A08F-A9F18DDF823D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767604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AF3FA-D0CB-44FD-BC1D-D5EF3791038A}" type="datetimeFigureOut">
              <a:rPr lang="ar-IQ" smtClean="0"/>
              <a:t>18/09/1441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39987-79C8-4246-A08F-A9F18DDF823D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108377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AF3FA-D0CB-44FD-BC1D-D5EF3791038A}" type="datetimeFigureOut">
              <a:rPr lang="ar-IQ" smtClean="0"/>
              <a:t>18/09/1441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39987-79C8-4246-A08F-A9F18DDF823D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695613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5/10/2020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5/10/2020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5/10/2020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5/10/2020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5/10/2020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AF3FA-D0CB-44FD-BC1D-D5EF3791038A}" type="datetimeFigureOut">
              <a:rPr lang="ar-IQ" smtClean="0"/>
              <a:t>18/09/1441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39987-79C8-4246-A08F-A9F18DDF823D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625531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انقر فوق الأيقونة لإضافة صورة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5/10/2020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5/10/2020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5/10/2020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5/10/2020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5/10/2020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AF3FA-D0CB-44FD-BC1D-D5EF3791038A}" type="datetimeFigureOut">
              <a:rPr lang="ar-IQ" smtClean="0"/>
              <a:t>18/09/1441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39987-79C8-4246-A08F-A9F18DDF823D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4110057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5/10/2020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انقر فوق الأيقونة لإضافة صورة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5/10/2020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AF3FA-D0CB-44FD-BC1D-D5EF3791038A}" type="datetimeFigureOut">
              <a:rPr lang="ar-IQ" smtClean="0"/>
              <a:t>18/09/1441</a:t>
            </a:fld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39987-79C8-4246-A08F-A9F18DDF823D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844481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AF3FA-D0CB-44FD-BC1D-D5EF3791038A}" type="datetimeFigureOut">
              <a:rPr lang="ar-IQ" smtClean="0"/>
              <a:t>18/09/1441</a:t>
            </a:fld>
            <a:endParaRPr lang="ar-IQ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39987-79C8-4246-A08F-A9F18DDF823D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49591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AF3FA-D0CB-44FD-BC1D-D5EF3791038A}" type="datetimeFigureOut">
              <a:rPr lang="ar-IQ" smtClean="0"/>
              <a:t>18/09/1441</a:t>
            </a:fld>
            <a:endParaRPr lang="ar-IQ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39987-79C8-4246-A08F-A9F18DDF823D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04153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AF3FA-D0CB-44FD-BC1D-D5EF3791038A}" type="datetimeFigureOut">
              <a:rPr lang="ar-IQ" smtClean="0"/>
              <a:t>18/09/1441</a:t>
            </a:fld>
            <a:endParaRPr lang="ar-IQ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39987-79C8-4246-A08F-A9F18DDF823D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279257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AF3FA-D0CB-44FD-BC1D-D5EF3791038A}" type="datetimeFigureOut">
              <a:rPr lang="ar-IQ" smtClean="0"/>
              <a:t>18/09/1441</a:t>
            </a:fld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39987-79C8-4246-A08F-A9F18DDF823D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473638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انقر فوق الأيقونة لإضافة صورة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AF3FA-D0CB-44FD-BC1D-D5EF3791038A}" type="datetimeFigureOut">
              <a:rPr lang="ar-IQ" smtClean="0"/>
              <a:t>18/09/1441</a:t>
            </a:fld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39987-79C8-4246-A08F-A9F18DDF823D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842628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F3FA-D0CB-44FD-BC1D-D5EF3791038A}" type="datetimeFigureOut">
              <a:rPr lang="ar-IQ" smtClean="0"/>
              <a:t>18/09/1441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39987-79C8-4246-A08F-A9F18DDF823D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93160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545F7-77F9-4401-AA0E-BF14C26D8903}" type="datetimeFigureOut">
              <a:rPr lang="en-US" smtClean="0"/>
              <a:pPr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B7A0F-5B99-4F35-9BDD-321CD3C098FF}" type="datetimeFigureOut">
              <a:rPr lang="en-US" smtClean="0"/>
              <a:pPr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7" Type="http://schemas.openxmlformats.org/officeDocument/2006/relationships/image" Target="../media/image4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2" Type="http://schemas.microsoft.com/office/2007/relationships/media" Target="../media/media10.wav"/><Relationship Id="rId1" Type="http://schemas.openxmlformats.org/officeDocument/2006/relationships/tags" Target="../tags/tag9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10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2" Type="http://schemas.microsoft.com/office/2007/relationships/media" Target="../media/media12.wav"/><Relationship Id="rId1" Type="http://schemas.openxmlformats.org/officeDocument/2006/relationships/tags" Target="../tags/tag1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2" Type="http://schemas.microsoft.com/office/2007/relationships/media" Target="../media/media13.wav"/><Relationship Id="rId1" Type="http://schemas.openxmlformats.org/officeDocument/2006/relationships/tags" Target="../tags/tag12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4.png"/><Relationship Id="rId4" Type="http://schemas.openxmlformats.org/officeDocument/2006/relationships/image" Target="../media/image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4.png"/><Relationship Id="rId4" Type="http://schemas.openxmlformats.org/officeDocument/2006/relationships/image" Target="../media/image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av"/><Relationship Id="rId2" Type="http://schemas.microsoft.com/office/2007/relationships/media" Target="../media/media16.wav"/><Relationship Id="rId1" Type="http://schemas.openxmlformats.org/officeDocument/2006/relationships/tags" Target="../tags/tag13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av"/><Relationship Id="rId2" Type="http://schemas.microsoft.com/office/2007/relationships/media" Target="../media/media17.wav"/><Relationship Id="rId1" Type="http://schemas.openxmlformats.org/officeDocument/2006/relationships/tags" Target="../tags/tag14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4.png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4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6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7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8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5368"/>
          </a:xfrm>
        </p:spPr>
        <p:txBody>
          <a:bodyPr>
            <a:noAutofit/>
          </a:bodyPr>
          <a:lstStyle/>
          <a:p>
            <a:r>
              <a:rPr lang="ar-IQ" sz="3200" dirty="0">
                <a:solidFill>
                  <a:srgbClr val="4F271C">
                    <a:satMod val="130000"/>
                  </a:srgbClr>
                </a:solidFill>
                <a:effectLst>
                  <a:glow rad="228600">
                    <a:srgbClr val="FEB80A">
                      <a:satMod val="175000"/>
                      <a:alpha val="40000"/>
                    </a:srgbClr>
                  </a:glow>
                </a:effectLst>
                <a:latin typeface="Gill Sans MT"/>
              </a:rPr>
              <a:t>وزارة التعليم العلي والبحث العالي</a:t>
            </a:r>
            <a:r>
              <a:rPr lang="ar-IQ" sz="2800" dirty="0">
                <a:solidFill>
                  <a:srgbClr val="4F271C">
                    <a:satMod val="130000"/>
                  </a:srgbClr>
                </a:solidFill>
                <a:effectLst>
                  <a:glow rad="228600">
                    <a:srgbClr val="FEB80A">
                      <a:satMod val="175000"/>
                      <a:alpha val="40000"/>
                    </a:srgbClr>
                  </a:glow>
                </a:effectLst>
                <a:latin typeface="Gill Sans MT"/>
              </a:rPr>
              <a:t/>
            </a:r>
            <a:br>
              <a:rPr lang="ar-IQ" sz="2800" dirty="0">
                <a:solidFill>
                  <a:srgbClr val="4F271C">
                    <a:satMod val="130000"/>
                  </a:srgbClr>
                </a:solidFill>
                <a:effectLst>
                  <a:glow rad="228600">
                    <a:srgbClr val="FEB80A">
                      <a:satMod val="175000"/>
                      <a:alpha val="40000"/>
                    </a:srgbClr>
                  </a:glow>
                </a:effectLst>
                <a:latin typeface="Gill Sans MT"/>
              </a:rPr>
            </a:br>
            <a:r>
              <a:rPr lang="ar-IQ" sz="3200" dirty="0">
                <a:solidFill>
                  <a:srgbClr val="4F271C">
                    <a:satMod val="130000"/>
                  </a:srgbClr>
                </a:solidFill>
                <a:effectLst>
                  <a:glow rad="228600">
                    <a:srgbClr val="FEB80A">
                      <a:satMod val="175000"/>
                      <a:alpha val="40000"/>
                    </a:srgbClr>
                  </a:glow>
                </a:effectLst>
                <a:latin typeface="Gill Sans MT"/>
              </a:rPr>
              <a:t>جامعة البصرة – كلية الآداب</a:t>
            </a:r>
            <a:br>
              <a:rPr lang="ar-IQ" sz="3200" dirty="0">
                <a:solidFill>
                  <a:srgbClr val="4F271C">
                    <a:satMod val="130000"/>
                  </a:srgbClr>
                </a:solidFill>
                <a:effectLst>
                  <a:glow rad="228600">
                    <a:srgbClr val="FEB80A">
                      <a:satMod val="175000"/>
                      <a:alpha val="40000"/>
                    </a:srgbClr>
                  </a:glow>
                </a:effectLst>
                <a:latin typeface="Gill Sans MT"/>
              </a:rPr>
            </a:br>
            <a:r>
              <a:rPr lang="ar-IQ" sz="3200" dirty="0">
                <a:solidFill>
                  <a:srgbClr val="4F271C">
                    <a:satMod val="130000"/>
                  </a:srgbClr>
                </a:solidFill>
                <a:effectLst>
                  <a:glow rad="228600">
                    <a:srgbClr val="FEB80A">
                      <a:satMod val="175000"/>
                      <a:alpha val="40000"/>
                    </a:srgbClr>
                  </a:glow>
                </a:effectLst>
                <a:latin typeface="Gill Sans MT"/>
              </a:rPr>
              <a:t>قسم اللغة العربية </a:t>
            </a:r>
            <a:br>
              <a:rPr lang="ar-IQ" sz="3200" dirty="0">
                <a:solidFill>
                  <a:srgbClr val="4F271C">
                    <a:satMod val="130000"/>
                  </a:srgbClr>
                </a:solidFill>
                <a:effectLst>
                  <a:glow rad="228600">
                    <a:srgbClr val="FEB80A">
                      <a:satMod val="175000"/>
                      <a:alpha val="40000"/>
                    </a:srgbClr>
                  </a:glow>
                </a:effectLst>
                <a:latin typeface="Gill Sans MT"/>
              </a:rPr>
            </a:br>
            <a:r>
              <a:rPr lang="ar-IQ" sz="3200" dirty="0">
                <a:solidFill>
                  <a:srgbClr val="4F271C">
                    <a:satMod val="130000"/>
                  </a:srgbClr>
                </a:solidFill>
                <a:effectLst>
                  <a:glow rad="228600">
                    <a:srgbClr val="FEB80A">
                      <a:satMod val="175000"/>
                      <a:alpha val="40000"/>
                    </a:srgbClr>
                  </a:glow>
                </a:effectLst>
                <a:latin typeface="Gill Sans MT"/>
              </a:rPr>
              <a:t>المرحلة الرابعة</a:t>
            </a:r>
            <a:endParaRPr lang="ar-IQ" sz="480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67544" y="3068960"/>
            <a:ext cx="8229600" cy="1872208"/>
          </a:xfrm>
          <a:prstGeom prst="snip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ar-IQ" sz="4000" dirty="0" smtClean="0">
                <a:solidFill>
                  <a:srgbClr val="C00000"/>
                </a:solidFill>
                <a:cs typeface="PT Bold Mirror" pitchFamily="2" charset="-78"/>
              </a:rPr>
              <a:t>العدد</a:t>
            </a:r>
          </a:p>
          <a:p>
            <a:pPr marL="0" indent="0" algn="ctr">
              <a:buNone/>
            </a:pPr>
            <a:r>
              <a:rPr lang="ar-IQ" sz="4000" dirty="0" smtClean="0">
                <a:solidFill>
                  <a:srgbClr val="C00000"/>
                </a:solidFill>
                <a:cs typeface="PT Bold Mirror" pitchFamily="2" charset="-78"/>
              </a:rPr>
              <a:t>المحاضرة الثالثة</a:t>
            </a:r>
            <a:endParaRPr lang="ar-IQ" sz="4000" dirty="0">
              <a:solidFill>
                <a:srgbClr val="C00000"/>
              </a:solidFill>
              <a:cs typeface="PT Bold Mirror" pitchFamily="2" charset="-78"/>
            </a:endParaRPr>
          </a:p>
        </p:txBody>
      </p:sp>
      <p:pic>
        <p:nvPicPr>
          <p:cNvPr id="4" name="صورة 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32656"/>
            <a:ext cx="1759074" cy="1752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صورة 4" descr="C:\Users\lenovo\Desktop\main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1728192" cy="16573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وسيلة شرح مستطيلة مستديرة الزوايا 5"/>
          <p:cNvSpPr/>
          <p:nvPr/>
        </p:nvSpPr>
        <p:spPr>
          <a:xfrm>
            <a:off x="2186158" y="5229200"/>
            <a:ext cx="6696744" cy="1008112"/>
          </a:xfrm>
          <a:prstGeom prst="wedgeRoundRect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IQ" sz="2800" dirty="0" err="1" smtClean="0">
                <a:solidFill>
                  <a:srgbClr val="C00000"/>
                </a:solidFill>
                <a:cs typeface="PT Bold Mirror" pitchFamily="2" charset="-78"/>
              </a:rPr>
              <a:t>أ.م.د</a:t>
            </a:r>
            <a:r>
              <a:rPr lang="ar-IQ" sz="2800" dirty="0" smtClean="0">
                <a:solidFill>
                  <a:srgbClr val="C00000"/>
                </a:solidFill>
                <a:cs typeface="PT Bold Mirror" pitchFamily="2" charset="-78"/>
              </a:rPr>
              <a:t>. جاسم صادق غالب</a:t>
            </a:r>
            <a:endParaRPr lang="ar-IQ" sz="2800" dirty="0">
              <a:solidFill>
                <a:srgbClr val="C00000"/>
              </a:solidFill>
              <a:cs typeface="PT Bold Mirror" pitchFamily="2" charset="-78"/>
            </a:endParaRPr>
          </a:p>
        </p:txBody>
      </p:sp>
      <p:pic>
        <p:nvPicPr>
          <p:cNvPr id="7" name="صوت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4339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34091">
        <p14:glitter dir="r"/>
      </p:transition>
    </mc:Choice>
    <mc:Fallback>
      <p:transition spd="slow" advTm="340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 build="p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07504" y="188640"/>
            <a:ext cx="8928992" cy="5436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>
              <a:lnSpc>
                <a:spcPct val="115000"/>
              </a:lnSpc>
            </a:pPr>
            <a:r>
              <a:rPr lang="ar-SA" sz="3200" b="1" cap="all" dirty="0">
                <a:ln w="4496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Times New Roman"/>
                <a:ea typeface="Times New Roman"/>
              </a:rPr>
              <a:t>سؤال : </a:t>
            </a:r>
            <a:r>
              <a:rPr lang="ar-SA" sz="3200" b="1" cap="all" dirty="0" smtClean="0">
                <a:ln w="4496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Times New Roman"/>
                <a:ea typeface="Times New Roman"/>
              </a:rPr>
              <a:t>إلام</a:t>
            </a:r>
            <a:r>
              <a:rPr lang="ar-IQ" sz="3200" b="1" cap="all" dirty="0" smtClean="0">
                <a:ln w="4496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Times New Roman"/>
                <a:ea typeface="Times New Roman"/>
              </a:rPr>
              <a:t>َ</a:t>
            </a:r>
            <a:r>
              <a:rPr lang="ar-SA" sz="3200" b="1" cap="all" dirty="0" smtClean="0">
                <a:ln w="4496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Times New Roman"/>
                <a:ea typeface="Times New Roman"/>
              </a:rPr>
              <a:t> </a:t>
            </a:r>
            <a:r>
              <a:rPr lang="ar-SA" sz="3200" b="1" cap="all" dirty="0">
                <a:ln w="4496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Times New Roman"/>
                <a:ea typeface="Times New Roman"/>
              </a:rPr>
              <a:t>أشار الناظم بقوله : " وقبل عشرين ... إلى قوله : يُعتمد " ؟</a:t>
            </a:r>
            <a:endParaRPr lang="en-US" sz="2400" dirty="0" smtClean="0">
              <a:effectLst/>
              <a:latin typeface="Times New Roman"/>
              <a:ea typeface="Times New Roman"/>
            </a:endParaRPr>
          </a:p>
          <a:p>
            <a:pPr algn="justLow">
              <a:lnSpc>
                <a:spcPct val="115000"/>
              </a:lnSpc>
            </a:pPr>
            <a:r>
              <a:rPr lang="ar-SA" sz="3200" dirty="0" smtClean="0">
                <a:solidFill>
                  <a:srgbClr val="FF0000"/>
                </a:solidFill>
                <a:effectLst/>
                <a:latin typeface="Arial"/>
                <a:ea typeface="Times New Roman"/>
                <a:cs typeface="Simple Bold Jut Out"/>
              </a:rPr>
              <a:t>الجواب :</a:t>
            </a:r>
            <a:r>
              <a:rPr lang="ar-SA" sz="3200" dirty="0">
                <a:latin typeface="Times New Roman"/>
                <a:ea typeface="Times New Roman"/>
              </a:rPr>
              <a:t> أشار إلى أنّ : فاعل المصوغ من العدد يُستعمل قبل العقود فتكون العقود معطوفة عليه ، وذلك في حالتي التذكير ، والتأنيث ؛ فتقول : الحادي والعشرون ، والحادية والعشرون ،...وهكذا إلى : التاسعِ والتسعين . وهذا معنى قوله : " وبابه " ( أي من العشرين إلى التسعين ) وأما قوله : " واو يُعتمد " فهو يُشير إلى العطف بينهما بحرف العطف ( الواو ) ولا يجوز حذف الواو ؛ فلا يُقال : حادي عشرين </a:t>
            </a:r>
            <a:r>
              <a:rPr lang="ar-SA" sz="3200" dirty="0" smtClean="0">
                <a:latin typeface="Times New Roman"/>
                <a:ea typeface="Times New Roman"/>
              </a:rPr>
              <a:t>.</a:t>
            </a:r>
            <a:endParaRPr lang="ar-IQ" sz="3200" dirty="0" smtClean="0">
              <a:latin typeface="Times New Roman"/>
              <a:ea typeface="Times New Roman"/>
            </a:endParaRPr>
          </a:p>
          <a:p>
            <a:pPr algn="justLow">
              <a:lnSpc>
                <a:spcPct val="115000"/>
              </a:lnSpc>
            </a:pPr>
            <a:endParaRPr lang="ar-IQ" sz="14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6768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51306">
        <p14:honeycomb/>
      </p:transition>
    </mc:Choice>
    <mc:Fallback>
      <p:transition spd="slow" advTm="513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79512" y="188640"/>
            <a:ext cx="8784976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637155" algn="ctr"/>
                <a:tab pos="3693160" algn="l"/>
              </a:tabLst>
            </a:pPr>
            <a:endParaRPr lang="ar-IQ" dirty="0" smtClean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/>
              <a:ea typeface="Times New Roman"/>
              <a:cs typeface="Simple Bold Jut Out"/>
            </a:endParaRPr>
          </a:p>
          <a:p>
            <a:pPr>
              <a:tabLst>
                <a:tab pos="2637155" algn="ctr"/>
                <a:tab pos="3693160" algn="l"/>
              </a:tabLst>
            </a:pPr>
            <a:endParaRPr lang="ar-IQ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/>
              <a:ea typeface="Times New Roman"/>
              <a:cs typeface="Simple Bold Jut Out"/>
            </a:endParaRPr>
          </a:p>
          <a:p>
            <a:pPr>
              <a:tabLst>
                <a:tab pos="2637155" algn="ctr"/>
                <a:tab pos="3693160" algn="l"/>
              </a:tabLst>
            </a:pPr>
            <a:r>
              <a:rPr lang="ar-SA" sz="2800" b="1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/>
                <a:ea typeface="Times New Roman"/>
                <a:cs typeface="Old Antic Outline Shaded" pitchFamily="2" charset="-78"/>
              </a:rPr>
              <a:t>كِنَايَاتُ </a:t>
            </a:r>
            <a:r>
              <a:rPr lang="ar-SA" sz="28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/>
                <a:ea typeface="Times New Roman"/>
                <a:cs typeface="Old Antic Outline Shaded" pitchFamily="2" charset="-78"/>
              </a:rPr>
              <a:t>العَدَدِ	</a:t>
            </a:r>
            <a:endParaRPr lang="en-US" b="1" dirty="0" smtClean="0">
              <a:effectLst/>
              <a:latin typeface="Times New Roman"/>
              <a:ea typeface="Times New Roman"/>
              <a:cs typeface="Old Antic Outline Shaded" pitchFamily="2" charset="-78"/>
            </a:endParaRPr>
          </a:p>
          <a:p>
            <a:pPr algn="ctr"/>
            <a:endParaRPr lang="ar-IQ" dirty="0" smtClean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/>
              <a:ea typeface="Times New Roman"/>
              <a:cs typeface="Simple Bold Jut Out"/>
            </a:endParaRPr>
          </a:p>
          <a:p>
            <a:pPr algn="ctr"/>
            <a:endParaRPr lang="ar-IQ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/>
              <a:ea typeface="Times New Roman"/>
              <a:cs typeface="Simple Bold Jut Out"/>
            </a:endParaRPr>
          </a:p>
          <a:p>
            <a:pPr algn="ctr"/>
            <a:endParaRPr lang="ar-IQ" dirty="0" smtClean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/>
              <a:ea typeface="Times New Roman"/>
              <a:cs typeface="Simple Bold Jut Out"/>
            </a:endParaRPr>
          </a:p>
          <a:p>
            <a:pPr algn="ctr"/>
            <a:r>
              <a:rPr lang="ar-SA" sz="3200" dirty="0" smtClean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/>
                <a:ea typeface="Times New Roman"/>
                <a:cs typeface="Simple Bold Jut Out"/>
              </a:rPr>
              <a:t>أولا </a:t>
            </a:r>
            <a:r>
              <a:rPr lang="ar-SA" sz="3200" dirty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/>
                <a:ea typeface="Times New Roman"/>
                <a:cs typeface="Simple Bold Jut Out"/>
              </a:rPr>
              <a:t>:</a:t>
            </a:r>
            <a:r>
              <a:rPr lang="ar-SA" sz="32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/>
                <a:ea typeface="Times New Roman"/>
                <a:cs typeface="Simple Bold Jut Out"/>
              </a:rPr>
              <a:t> كَمْ الاسْتِفْهَامِيَّةُ</a:t>
            </a:r>
            <a:endParaRPr lang="en-US" sz="2000" dirty="0" smtClean="0">
              <a:effectLst/>
              <a:latin typeface="Times New Roman"/>
              <a:ea typeface="Times New Roman"/>
            </a:endParaRPr>
          </a:p>
          <a:p>
            <a:pPr algn="ctr">
              <a:tabLst>
                <a:tab pos="359410" algn="l"/>
                <a:tab pos="2302510" algn="l"/>
                <a:tab pos="2416810" algn="l"/>
                <a:tab pos="2988310" algn="l"/>
                <a:tab pos="4931410" algn="l"/>
              </a:tabLst>
            </a:pPr>
            <a:r>
              <a:rPr lang="ar-SA" sz="32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/>
                <a:ea typeface="Times New Roman"/>
                <a:cs typeface="Simple Bold Jut Out"/>
              </a:rPr>
              <a:t>حكم </a:t>
            </a:r>
            <a:r>
              <a:rPr lang="ar-SA" sz="32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/>
                <a:ea typeface="Times New Roman"/>
                <a:cs typeface="Simple Bold Jut Out"/>
              </a:rPr>
              <a:t>تمييزها</a:t>
            </a:r>
            <a:endParaRPr lang="ar-IQ" sz="3200" dirty="0" smtClean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/>
              <a:ea typeface="Times New Roman"/>
              <a:cs typeface="Simple Bold Jut Out"/>
            </a:endParaRPr>
          </a:p>
          <a:p>
            <a:pPr algn="ctr">
              <a:tabLst>
                <a:tab pos="359410" algn="l"/>
                <a:tab pos="2302510" algn="l"/>
                <a:tab pos="2416810" algn="l"/>
                <a:tab pos="2988310" algn="l"/>
                <a:tab pos="4931410" algn="l"/>
              </a:tabLst>
            </a:pPr>
            <a:endParaRPr lang="ar-IQ" sz="12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/>
              <a:ea typeface="Times New Roman"/>
              <a:cs typeface="Simple Bold Jut Out"/>
            </a:endParaRPr>
          </a:p>
          <a:p>
            <a:pPr algn="ctr">
              <a:tabLst>
                <a:tab pos="359410" algn="l"/>
                <a:tab pos="2302510" algn="l"/>
                <a:tab pos="2416810" algn="l"/>
                <a:tab pos="2988310" algn="l"/>
                <a:tab pos="4931410" algn="l"/>
              </a:tabLst>
            </a:pPr>
            <a:endParaRPr lang="ar-IQ" sz="1200" dirty="0" smtClean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/>
              <a:ea typeface="Times New Roman"/>
              <a:cs typeface="Simple Bold Jut Out"/>
            </a:endParaRPr>
          </a:p>
          <a:p>
            <a:pPr algn="ctr">
              <a:tabLst>
                <a:tab pos="359410" algn="l"/>
                <a:tab pos="2302510" algn="l"/>
                <a:tab pos="2416810" algn="l"/>
                <a:tab pos="2988310" algn="l"/>
                <a:tab pos="4931410" algn="l"/>
              </a:tabLst>
            </a:pPr>
            <a:endParaRPr lang="ar-IQ" sz="12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/>
              <a:ea typeface="Times New Roman"/>
              <a:cs typeface="Simple Bold Jut Out"/>
            </a:endParaRPr>
          </a:p>
          <a:p>
            <a:pPr algn="ctr">
              <a:tabLst>
                <a:tab pos="359410" algn="l"/>
                <a:tab pos="2302510" algn="l"/>
                <a:tab pos="2416810" algn="l"/>
                <a:tab pos="2988310" algn="l"/>
                <a:tab pos="4931410" algn="l"/>
              </a:tabLst>
            </a:pPr>
            <a:endParaRPr lang="ar-IQ" sz="1200" dirty="0" smtClean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/>
              <a:ea typeface="Times New Roman"/>
              <a:cs typeface="Simple Bold Jut Out"/>
            </a:endParaRPr>
          </a:p>
          <a:p>
            <a:pPr algn="ctr">
              <a:tabLst>
                <a:tab pos="359410" algn="l"/>
                <a:tab pos="2302510" algn="l"/>
                <a:tab pos="2416810" algn="l"/>
                <a:tab pos="2988310" algn="l"/>
                <a:tab pos="4931410" algn="l"/>
              </a:tabLst>
            </a:pPr>
            <a:endParaRPr lang="en-US" sz="1200" dirty="0" smtClean="0">
              <a:effectLst/>
              <a:latin typeface="Times New Roman"/>
              <a:ea typeface="Times New Roman"/>
            </a:endParaRPr>
          </a:p>
          <a:p>
            <a:pPr algn="ctr"/>
            <a:r>
              <a:rPr lang="ar-SA" sz="1200" b="1" dirty="0" smtClean="0">
                <a:effectLst/>
                <a:latin typeface="Times New Roman"/>
                <a:ea typeface="Times New Roman"/>
                <a:cs typeface="Traditional Arabic"/>
              </a:rPr>
              <a:t> </a:t>
            </a:r>
            <a:endParaRPr lang="en-US" sz="1200" dirty="0" smtClean="0">
              <a:effectLst/>
              <a:latin typeface="Times New Roman"/>
              <a:ea typeface="Times New Roman"/>
            </a:endParaRPr>
          </a:p>
          <a:p>
            <a:pPr algn="ctr">
              <a:tabLst>
                <a:tab pos="4817110" algn="l"/>
                <a:tab pos="4931410" algn="l"/>
              </a:tabLst>
            </a:pPr>
            <a:r>
              <a:rPr lang="ar-SA" sz="3200" b="1" dirty="0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/>
                <a:ea typeface="Times New Roman"/>
                <a:cs typeface="Traditional Arabic"/>
              </a:rPr>
              <a:t> مَيَّـزْ </a:t>
            </a:r>
            <a:r>
              <a:rPr lang="ar-SA" sz="3200" b="1" dirty="0" err="1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/>
                <a:ea typeface="Times New Roman"/>
                <a:cs typeface="Traditional Arabic"/>
              </a:rPr>
              <a:t>فى</a:t>
            </a:r>
            <a:r>
              <a:rPr lang="ar-SA" sz="3200" b="1" dirty="0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/>
                <a:ea typeface="Times New Roman"/>
                <a:cs typeface="Traditional Arabic"/>
              </a:rPr>
              <a:t> الاسْتِفْهَامِ كَمْ بِمِثْلِ مَـا         مَيَّزْتَ عِشْرِينَ كَكَمْ  شَخْصاً سَمَا</a:t>
            </a:r>
            <a:endParaRPr lang="en-US" sz="2000" dirty="0" smtClean="0">
              <a:solidFill>
                <a:srgbClr val="FF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Times New Roman"/>
              <a:ea typeface="Times New Roman"/>
            </a:endParaRPr>
          </a:p>
          <a:p>
            <a:pPr algn="ctr"/>
            <a:r>
              <a:rPr lang="ar-SA" sz="3200" b="1" dirty="0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/>
                <a:ea typeface="Times New Roman"/>
                <a:cs typeface="Traditional Arabic"/>
              </a:rPr>
              <a:t>وَأَجِـزْ أَنْ  تَجُـرَّهُ مِنْ مُضْمَـرَا         إِنْ وَلِيَتْ كَمْ حَرْفَ جَرًّ </a:t>
            </a:r>
            <a:r>
              <a:rPr lang="ar-SA" sz="3200" b="1" dirty="0" smtClean="0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/>
                <a:ea typeface="Times New Roman"/>
                <a:cs typeface="Traditional Arabic"/>
              </a:rPr>
              <a:t>مُظْهَـرَا</a:t>
            </a:r>
            <a:endParaRPr lang="ar-IQ" sz="3200" b="1" dirty="0" smtClean="0">
              <a:solidFill>
                <a:srgbClr val="FF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Times New Roman"/>
              <a:ea typeface="Times New Roman"/>
              <a:cs typeface="Traditional Arabic"/>
            </a:endParaRPr>
          </a:p>
          <a:p>
            <a:pPr algn="ctr"/>
            <a:endParaRPr lang="ar-IQ" sz="1200" b="1" dirty="0">
              <a:effectLst/>
              <a:latin typeface="Times New Roman"/>
              <a:ea typeface="Times New Roman"/>
              <a:cs typeface="Traditional Arabic"/>
            </a:endParaRPr>
          </a:p>
          <a:p>
            <a:pPr algn="ctr"/>
            <a:endParaRPr lang="ar-IQ" sz="1200" b="1" dirty="0" smtClean="0">
              <a:latin typeface="Times New Roman"/>
              <a:ea typeface="Times New Roman"/>
              <a:cs typeface="Traditional Arabic"/>
            </a:endParaRPr>
          </a:p>
          <a:p>
            <a:pPr algn="ctr"/>
            <a:endParaRPr lang="ar-IQ" sz="1200" b="1" dirty="0">
              <a:effectLst/>
              <a:latin typeface="Times New Roman"/>
              <a:ea typeface="Times New Roman"/>
              <a:cs typeface="Traditional Arabic"/>
            </a:endParaRPr>
          </a:p>
          <a:p>
            <a:pPr algn="ctr"/>
            <a:endParaRPr lang="ar-IQ" sz="1200" b="1" dirty="0" smtClean="0">
              <a:latin typeface="Times New Roman"/>
              <a:ea typeface="Times New Roman"/>
              <a:cs typeface="Traditional Arabic"/>
            </a:endParaRPr>
          </a:p>
          <a:p>
            <a:pPr algn="ctr"/>
            <a:endParaRPr lang="ar-IQ" sz="1200" b="1" dirty="0" smtClean="0">
              <a:latin typeface="Times New Roman"/>
              <a:ea typeface="Times New Roman"/>
              <a:cs typeface="Traditional Arabic"/>
            </a:endParaRPr>
          </a:p>
          <a:p>
            <a:pPr algn="ctr"/>
            <a:endParaRPr lang="ar-IQ" sz="1200" b="1" dirty="0">
              <a:effectLst/>
              <a:latin typeface="Times New Roman"/>
              <a:ea typeface="Times New Roman"/>
              <a:cs typeface="Traditional Arabic"/>
            </a:endParaRPr>
          </a:p>
          <a:p>
            <a:pPr algn="ctr"/>
            <a:endParaRPr lang="en-US" sz="12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058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1841">
        <p14:flip dir="l"/>
      </p:transition>
    </mc:Choice>
    <mc:Fallback>
      <p:transition spd="slow" advTm="518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ar-IQ" sz="4000" b="1" dirty="0" smtClean="0">
                <a:solidFill>
                  <a:srgbClr val="7030A0"/>
                </a:solidFill>
                <a:latin typeface="Times New Roman"/>
                <a:ea typeface="Times New Roman"/>
              </a:rPr>
              <a:t/>
            </a:r>
            <a:br>
              <a:rPr lang="ar-IQ" sz="4000" b="1" dirty="0" smtClean="0">
                <a:solidFill>
                  <a:srgbClr val="7030A0"/>
                </a:solidFill>
                <a:latin typeface="Times New Roman"/>
                <a:ea typeface="Times New Roman"/>
              </a:rPr>
            </a:br>
            <a:r>
              <a:rPr lang="ar-SA" sz="4000" b="1" dirty="0" smtClean="0">
                <a:solidFill>
                  <a:srgbClr val="7030A0"/>
                </a:solidFill>
                <a:latin typeface="Times New Roman"/>
                <a:ea typeface="Times New Roman"/>
              </a:rPr>
              <a:t>سؤال </a:t>
            </a:r>
            <a:r>
              <a:rPr lang="ar-SA" sz="4000" b="1" dirty="0">
                <a:solidFill>
                  <a:srgbClr val="7030A0"/>
                </a:solidFill>
                <a:latin typeface="Times New Roman"/>
                <a:ea typeface="Times New Roman"/>
              </a:rPr>
              <a:t>: ما نوع كم الاستفهامية ؟ وما حكم تمييزها ؟</a:t>
            </a:r>
            <a:r>
              <a:rPr lang="en-US" sz="3100" dirty="0">
                <a:latin typeface="Times New Roman"/>
                <a:ea typeface="Times New Roman"/>
              </a:rPr>
              <a:t/>
            </a:r>
            <a:br>
              <a:rPr lang="en-US" sz="3100" dirty="0">
                <a:latin typeface="Times New Roman"/>
                <a:ea typeface="Times New Roman"/>
              </a:rPr>
            </a:b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5256584"/>
          </a:xfrm>
        </p:spPr>
        <p:txBody>
          <a:bodyPr>
            <a:normAutofit fontScale="92500" lnSpcReduction="10000"/>
          </a:bodyPr>
          <a:lstStyle/>
          <a:p>
            <a:pPr marL="0" indent="0" algn="justLow">
              <a:lnSpc>
                <a:spcPct val="115000"/>
              </a:lnSpc>
              <a:buNone/>
            </a:pPr>
            <a:r>
              <a:rPr lang="ar-SA" dirty="0" smtClean="0">
                <a:solidFill>
                  <a:srgbClr val="FF0000"/>
                </a:solidFill>
                <a:latin typeface="Arial"/>
                <a:ea typeface="Times New Roman"/>
                <a:cs typeface="Simple Bold Jut Out"/>
              </a:rPr>
              <a:t>الجواب </a:t>
            </a:r>
            <a:r>
              <a:rPr lang="ar-SA" dirty="0">
                <a:solidFill>
                  <a:srgbClr val="FF0000"/>
                </a:solidFill>
                <a:latin typeface="Arial"/>
                <a:ea typeface="Times New Roman"/>
                <a:cs typeface="Simple Bold Jut Out"/>
              </a:rPr>
              <a:t>: </a:t>
            </a:r>
            <a:r>
              <a:rPr lang="ar-SA" dirty="0">
                <a:latin typeface="Times New Roman"/>
                <a:ea typeface="Times New Roman"/>
              </a:rPr>
              <a:t>كم الاستفهامية : اسم ، والدليل على ذلك دخول حرف الجر عليها ، نحو : بكم </a:t>
            </a:r>
            <a:r>
              <a:rPr lang="ar-SA" dirty="0" smtClean="0">
                <a:latin typeface="Times New Roman"/>
                <a:ea typeface="Times New Roman"/>
              </a:rPr>
              <a:t>ر</a:t>
            </a:r>
            <a:r>
              <a:rPr lang="ar-IQ" dirty="0" smtClean="0">
                <a:latin typeface="Times New Roman"/>
                <a:ea typeface="Times New Roman"/>
              </a:rPr>
              <a:t>ديناراً</a:t>
            </a:r>
            <a:r>
              <a:rPr lang="ar-SA" dirty="0" smtClean="0">
                <a:latin typeface="Times New Roman"/>
                <a:ea typeface="Times New Roman"/>
              </a:rPr>
              <a:t> </a:t>
            </a:r>
            <a:r>
              <a:rPr lang="ar-SA" dirty="0">
                <a:latin typeface="Times New Roman"/>
                <a:ea typeface="Times New Roman"/>
              </a:rPr>
              <a:t>اشتريت القلم ؟ ومنه قولهم : على كمْ جِذْعٍ سَقَفْتَ بيتَك ؟ وهي اسم لعددٍ مُبهم ، ولابدَّ لها من تمييز ، </a:t>
            </a:r>
            <a:r>
              <a:rPr lang="ar-SA" b="1" dirty="0">
                <a:solidFill>
                  <a:srgbClr val="7030A0"/>
                </a:solidFill>
                <a:latin typeface="Times New Roman"/>
                <a:ea typeface="Times New Roman"/>
              </a:rPr>
              <a:t>وتمييزها كتمييز عشرين يكون : مفرداً منصوباً </a:t>
            </a:r>
            <a:r>
              <a:rPr lang="ar-SA" dirty="0">
                <a:latin typeface="Times New Roman"/>
                <a:ea typeface="Times New Roman"/>
              </a:rPr>
              <a:t>، ويجوز جرّه بـ ( مِنْ ) مضمرة ، وذلك إذا سُبقت كم بحرف جر ، نحو : بكم ريالٍ اشتريت هذا ؟ والتقدير : بكم مِنْ </a:t>
            </a:r>
            <a:r>
              <a:rPr lang="ar-IQ" dirty="0" smtClean="0">
                <a:latin typeface="Times New Roman"/>
                <a:ea typeface="Times New Roman"/>
              </a:rPr>
              <a:t>ديناراً</a:t>
            </a:r>
            <a:r>
              <a:rPr lang="ar-SA" dirty="0" smtClean="0">
                <a:latin typeface="Times New Roman"/>
                <a:ea typeface="Times New Roman"/>
              </a:rPr>
              <a:t> </a:t>
            </a:r>
            <a:r>
              <a:rPr lang="ar-SA" dirty="0">
                <a:latin typeface="Times New Roman"/>
                <a:ea typeface="Times New Roman"/>
              </a:rPr>
              <a:t>، كما يجوز النصب : بكم </a:t>
            </a:r>
            <a:r>
              <a:rPr lang="ar-IQ" dirty="0" smtClean="0">
                <a:latin typeface="Times New Roman"/>
                <a:ea typeface="Times New Roman"/>
              </a:rPr>
              <a:t>ديناراً</a:t>
            </a:r>
            <a:r>
              <a:rPr lang="ar-SA" dirty="0" smtClean="0">
                <a:latin typeface="Times New Roman"/>
                <a:ea typeface="Times New Roman"/>
              </a:rPr>
              <a:t> </a:t>
            </a:r>
            <a:r>
              <a:rPr lang="ar-SA" dirty="0">
                <a:latin typeface="Times New Roman"/>
                <a:ea typeface="Times New Roman"/>
              </a:rPr>
              <a:t>؟ فإن لم يدخل على كم حرف جر وجب نصب التمييز ، نحو : كم يوماً صُمْتَ ؟ وقد يحذف التمييز إذا دلّ عليه دليل ، نحو : </a:t>
            </a:r>
            <a:endParaRPr lang="en-US" sz="2400" dirty="0">
              <a:latin typeface="Times New Roman"/>
              <a:ea typeface="Times New Roman"/>
            </a:endParaRPr>
          </a:p>
          <a:p>
            <a:pPr marL="0" indent="0">
              <a:buNone/>
            </a:pPr>
            <a:r>
              <a:rPr lang="ar-SA" dirty="0">
                <a:ea typeface="Times New Roman"/>
              </a:rPr>
              <a:t>كم صُمت ؟ ( أي : كم يوماً صُمت ؟ ) ونحو : كم ثمنُ هذا ؟ ( أي : كم </a:t>
            </a:r>
            <a:r>
              <a:rPr lang="ar-IQ" dirty="0" smtClean="0">
                <a:ea typeface="Times New Roman"/>
              </a:rPr>
              <a:t>ديناراً</a:t>
            </a:r>
            <a:r>
              <a:rPr lang="ar-SA" dirty="0" smtClean="0">
                <a:ea typeface="Times New Roman"/>
              </a:rPr>
              <a:t> </a:t>
            </a:r>
            <a:r>
              <a:rPr lang="ar-SA" dirty="0">
                <a:ea typeface="Times New Roman"/>
              </a:rPr>
              <a:t>ثمنه ؟ ) </a:t>
            </a:r>
            <a:r>
              <a:rPr lang="ar-SA" dirty="0" smtClean="0">
                <a:ea typeface="Times New Roman"/>
              </a:rPr>
              <a:t>.</a:t>
            </a:r>
            <a:endParaRPr lang="ar-IQ" dirty="0" smtClean="0">
              <a:ea typeface="Times New Roman"/>
            </a:endParaRPr>
          </a:p>
          <a:p>
            <a:pPr marL="0" indent="0">
              <a:buNone/>
            </a:pPr>
            <a:endParaRPr lang="ar-IQ" dirty="0" smtClean="0">
              <a:ea typeface="Times New Roman"/>
            </a:endParaRPr>
          </a:p>
          <a:p>
            <a:pPr marL="0" indent="0">
              <a:buNone/>
            </a:pPr>
            <a:endParaRPr lang="ar-IQ" dirty="0"/>
          </a:p>
          <a:p>
            <a:pPr marL="0" indent="0">
              <a:buNone/>
            </a:pPr>
            <a:endParaRPr lang="ar-IQ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3453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104807">
        <p14:pan dir="u"/>
      </p:transition>
    </mc:Choice>
    <mc:Fallback>
      <p:transition spd="slow" advTm="1048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51520" y="188640"/>
            <a:ext cx="8496944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ar-IQ" dirty="0" smtClean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/>
              <a:ea typeface="Times New Roman"/>
              <a:cs typeface="Simple Bold Jut Out"/>
            </a:endParaRPr>
          </a:p>
          <a:p>
            <a:pPr algn="ctr"/>
            <a:endParaRPr lang="ar-IQ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/>
              <a:ea typeface="Times New Roman"/>
              <a:cs typeface="Simple Bold Jut Out"/>
            </a:endParaRPr>
          </a:p>
          <a:p>
            <a:pPr algn="ctr"/>
            <a:endParaRPr lang="ar-IQ" dirty="0" smtClean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/>
              <a:ea typeface="Times New Roman"/>
              <a:cs typeface="Simple Bold Jut Out"/>
            </a:endParaRPr>
          </a:p>
          <a:p>
            <a:pPr algn="ctr"/>
            <a:endParaRPr lang="ar-IQ" sz="32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/>
              <a:ea typeface="Times New Roman"/>
              <a:cs typeface="Simple Bold Jut Out"/>
            </a:endParaRPr>
          </a:p>
          <a:p>
            <a:pPr algn="ctr"/>
            <a:r>
              <a:rPr lang="ar-SA" sz="3200" dirty="0" smtClean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/>
                <a:ea typeface="Times New Roman"/>
                <a:cs typeface="Simple Bold Jut Out"/>
              </a:rPr>
              <a:t>ثانيا </a:t>
            </a:r>
            <a:r>
              <a:rPr lang="ar-SA" sz="3200" dirty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/>
                <a:ea typeface="Times New Roman"/>
                <a:cs typeface="Simple Bold Jut Out"/>
              </a:rPr>
              <a:t>:</a:t>
            </a:r>
            <a:r>
              <a:rPr lang="ar-SA" sz="32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/>
                <a:ea typeface="Times New Roman"/>
                <a:cs typeface="Simple Bold Jut Out"/>
              </a:rPr>
              <a:t> </a:t>
            </a:r>
            <a:r>
              <a:rPr lang="ar-SA" sz="3200" dirty="0">
                <a:solidFill>
                  <a:schemeClr val="accent5">
                    <a:lumMod val="75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/>
                <a:ea typeface="Times New Roman"/>
                <a:cs typeface="Simple Bold Jut Out"/>
              </a:rPr>
              <a:t>كم الْخَبَرِيَّةُ </a:t>
            </a:r>
            <a:r>
              <a:rPr lang="ar-SA" sz="32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/>
                <a:ea typeface="Times New Roman"/>
                <a:cs typeface="Simple Bold Jut Out"/>
              </a:rPr>
              <a:t>، </a:t>
            </a:r>
            <a:r>
              <a:rPr lang="ar-SA" sz="3200" dirty="0" err="1">
                <a:solidFill>
                  <a:srgbClr val="00B0F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/>
                <a:ea typeface="Times New Roman"/>
                <a:cs typeface="Simple Bold Jut Out"/>
              </a:rPr>
              <a:t>وكَأَىً</a:t>
            </a:r>
            <a:r>
              <a:rPr lang="ar-SA" sz="3200" dirty="0" err="1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/>
                <a:ea typeface="Times New Roman"/>
                <a:cs typeface="Simple Bold Jut Out"/>
              </a:rPr>
              <a:t>ّ</a:t>
            </a:r>
            <a:r>
              <a:rPr lang="ar-SA" sz="32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/>
                <a:ea typeface="Times New Roman"/>
                <a:cs typeface="Simple Bold Jut Out"/>
              </a:rPr>
              <a:t> ، </a:t>
            </a:r>
            <a:r>
              <a:rPr lang="ar-SA" sz="3200" dirty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/>
                <a:ea typeface="Times New Roman"/>
                <a:cs typeface="Simple Bold Jut Out"/>
              </a:rPr>
              <a:t>وكَذَا</a:t>
            </a:r>
            <a:endParaRPr lang="en-US" sz="2000" dirty="0" smtClean="0">
              <a:solidFill>
                <a:srgbClr val="C00000"/>
              </a:solidFill>
              <a:effectLst/>
              <a:latin typeface="Times New Roman"/>
              <a:ea typeface="Times New Roman"/>
            </a:endParaRPr>
          </a:p>
          <a:p>
            <a:pPr algn="ctr"/>
            <a:r>
              <a:rPr lang="ar-SA" sz="32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/>
                <a:ea typeface="Times New Roman"/>
                <a:cs typeface="Simple Bold Jut Out"/>
              </a:rPr>
              <a:t>دلالاتها ، وحكم تمييزها</a:t>
            </a:r>
            <a:endParaRPr lang="en-US" sz="2000" dirty="0" smtClean="0">
              <a:effectLst/>
              <a:latin typeface="Times New Roman"/>
              <a:ea typeface="Times New Roman"/>
            </a:endParaRPr>
          </a:p>
          <a:p>
            <a:pPr algn="ctr"/>
            <a:r>
              <a:rPr lang="ar-SA" sz="1400" dirty="0" smtClean="0">
                <a:effectLst/>
                <a:latin typeface="Times New Roman"/>
                <a:ea typeface="Times New Roman"/>
                <a:cs typeface="Traditional Arabic"/>
              </a:rPr>
              <a:t> </a:t>
            </a:r>
            <a:endParaRPr lang="ar-IQ" sz="1400" dirty="0" smtClean="0">
              <a:effectLst/>
              <a:latin typeface="Times New Roman"/>
              <a:ea typeface="Times New Roman"/>
              <a:cs typeface="Traditional Arabic"/>
            </a:endParaRPr>
          </a:p>
          <a:p>
            <a:pPr algn="ctr"/>
            <a:endParaRPr lang="ar-IQ" sz="1400" dirty="0">
              <a:latin typeface="Times New Roman"/>
              <a:ea typeface="Times New Roman"/>
              <a:cs typeface="Traditional Arabic"/>
            </a:endParaRPr>
          </a:p>
          <a:p>
            <a:pPr algn="ctr"/>
            <a:endParaRPr lang="ar-IQ" sz="1400" dirty="0" smtClean="0">
              <a:effectLst/>
              <a:latin typeface="Times New Roman"/>
              <a:ea typeface="Times New Roman"/>
              <a:cs typeface="Traditional Arabic"/>
            </a:endParaRPr>
          </a:p>
          <a:p>
            <a:pPr algn="ctr"/>
            <a:endParaRPr lang="ar-IQ" sz="1400" dirty="0">
              <a:latin typeface="Times New Roman"/>
              <a:ea typeface="Times New Roman"/>
              <a:cs typeface="Traditional Arabic"/>
            </a:endParaRPr>
          </a:p>
          <a:p>
            <a:pPr algn="ctr"/>
            <a:endParaRPr lang="en-US" sz="1200" dirty="0" smtClean="0">
              <a:effectLst/>
              <a:latin typeface="Times New Roman"/>
              <a:ea typeface="Times New Roman"/>
            </a:endParaRPr>
          </a:p>
          <a:p>
            <a:pPr algn="ctr"/>
            <a:r>
              <a:rPr lang="ar-SA" sz="36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/>
                <a:ea typeface="Times New Roman"/>
                <a:cs typeface="Traditional Arabic"/>
              </a:rPr>
              <a:t>وَاسْتَعْمِلَنْهَـا مُخْـبِراً كَعَشَـرَهْ          أَوْ مِـائَةٍ كَكَمْ رِجَـالٍ أَوْ مَرَهْ</a:t>
            </a:r>
            <a:endParaRPr lang="en-US" sz="2400" dirty="0" smtClean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/>
              <a:ea typeface="Times New Roman"/>
            </a:endParaRPr>
          </a:p>
          <a:p>
            <a:r>
              <a:rPr lang="ar-SA" sz="36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/>
                <a:ea typeface="Times New Roman"/>
                <a:cs typeface="Traditional Arabic"/>
              </a:rPr>
              <a:t>كَكَمْ  </a:t>
            </a:r>
            <a:r>
              <a:rPr lang="ar-SA" sz="3600" b="1" dirty="0" err="1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/>
                <a:ea typeface="Times New Roman"/>
                <a:cs typeface="Traditional Arabic"/>
              </a:rPr>
              <a:t>كَأَىًّ</a:t>
            </a:r>
            <a:r>
              <a:rPr lang="ar-SA" sz="36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/>
                <a:ea typeface="Times New Roman"/>
                <a:cs typeface="Traditional Arabic"/>
              </a:rPr>
              <a:t>  وَكَـذَا وَيَنْتَصِـبْ          تَمْيِيزُ ذَيْنِ أَوْ بِهِ صِلْ مِنْ </a:t>
            </a:r>
            <a:r>
              <a:rPr lang="ar-SA" sz="3600" b="1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/>
                <a:ea typeface="Times New Roman"/>
                <a:cs typeface="Traditional Arabic"/>
              </a:rPr>
              <a:t>تُصِبْ</a:t>
            </a:r>
            <a:endParaRPr lang="ar-IQ" sz="3600" b="1" dirty="0" smtClean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/>
              <a:ea typeface="Times New Roman"/>
              <a:cs typeface="Traditional Arabic"/>
            </a:endParaRPr>
          </a:p>
          <a:p>
            <a:endParaRPr lang="ar-IQ" b="1" dirty="0" smtClean="0">
              <a:latin typeface="Times New Roman"/>
              <a:cs typeface="Traditional Arabic"/>
            </a:endParaRPr>
          </a:p>
          <a:p>
            <a:endParaRPr lang="ar-IQ" dirty="0"/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9177285"/>
      </p:ext>
    </p:extLst>
  </p:cSld>
  <p:clrMapOvr>
    <a:masterClrMapping/>
  </p:clrMapOvr>
  <p:transition spd="slow" advTm="28147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8640960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871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0072">
        <p:split orient="vert"/>
      </p:transition>
    </mc:Choice>
    <mc:Fallback>
      <p:transition spd="slow" advTm="6007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202"/>
            <a:ext cx="8964488" cy="5512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116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12347">
        <p14:shred/>
      </p:transition>
    </mc:Choice>
    <mc:Fallback>
      <p:transition spd="slow" advTm="1123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352928" cy="720080"/>
          </a:xfrm>
          <a:prstGeom prst="round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r"/>
            <a:r>
              <a:rPr lang="ar-IQ" sz="2700" b="1" dirty="0" smtClean="0">
                <a:solidFill>
                  <a:srgbClr val="7030A0"/>
                </a:solidFill>
                <a:latin typeface="Times New Roman"/>
                <a:ea typeface="Times New Roman"/>
                <a:cs typeface="PT Bold Broken"/>
              </a:rPr>
              <a:t/>
            </a:r>
            <a:br>
              <a:rPr lang="ar-IQ" sz="2700" b="1" dirty="0" smtClean="0">
                <a:solidFill>
                  <a:srgbClr val="7030A0"/>
                </a:solidFill>
                <a:latin typeface="Times New Roman"/>
                <a:ea typeface="Times New Roman"/>
                <a:cs typeface="PT Bold Broken"/>
              </a:rPr>
            </a:br>
            <a:r>
              <a:rPr lang="ar-IQ" sz="2700" b="1" dirty="0" smtClean="0">
                <a:solidFill>
                  <a:srgbClr val="7030A0"/>
                </a:solidFill>
                <a:latin typeface="Times New Roman"/>
                <a:ea typeface="Times New Roman"/>
                <a:cs typeface="PT Bold Broken"/>
              </a:rPr>
              <a:t>    </a:t>
            </a:r>
            <a:br>
              <a:rPr lang="ar-IQ" sz="2700" b="1" dirty="0" smtClean="0">
                <a:solidFill>
                  <a:srgbClr val="7030A0"/>
                </a:solidFill>
                <a:latin typeface="Times New Roman"/>
                <a:ea typeface="Times New Roman"/>
                <a:cs typeface="PT Bold Broken"/>
              </a:rPr>
            </a:br>
            <a:r>
              <a:rPr lang="ar-SA" sz="2700" b="1" dirty="0" smtClean="0">
                <a:solidFill>
                  <a:srgbClr val="7030A0"/>
                </a:solidFill>
                <a:latin typeface="Times New Roman"/>
                <a:ea typeface="Times New Roman"/>
                <a:cs typeface="PT Bold Broken"/>
              </a:rPr>
              <a:t>سؤال </a:t>
            </a:r>
            <a:r>
              <a:rPr lang="ar-SA" sz="2700" b="1" dirty="0">
                <a:solidFill>
                  <a:srgbClr val="7030A0"/>
                </a:solidFill>
                <a:latin typeface="Times New Roman"/>
                <a:ea typeface="Times New Roman"/>
                <a:cs typeface="PT Bold Broken"/>
              </a:rPr>
              <a:t>: ما أوجه الاتَّفاق والاختلاف بين كم الاستفهامية ، وكم الخبريّة ؟</a:t>
            </a:r>
            <a:r>
              <a:rPr lang="en-US" sz="2700" dirty="0">
                <a:latin typeface="Times New Roman"/>
                <a:ea typeface="Times New Roman"/>
              </a:rPr>
              <a:t/>
            </a:r>
            <a:br>
              <a:rPr lang="en-US" sz="2700" dirty="0">
                <a:latin typeface="Times New Roman"/>
                <a:ea typeface="Times New Roman"/>
              </a:rPr>
            </a:b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680520"/>
          </a:xfrm>
        </p:spPr>
        <p:txBody>
          <a:bodyPr>
            <a:normAutofit fontScale="70000" lnSpcReduction="20000"/>
          </a:bodyPr>
          <a:lstStyle/>
          <a:p>
            <a:pPr marL="0" indent="0" algn="justLow">
              <a:lnSpc>
                <a:spcPct val="115000"/>
              </a:lnSpc>
              <a:buNone/>
            </a:pPr>
            <a:r>
              <a:rPr lang="ar-SA" dirty="0" smtClean="0">
                <a:solidFill>
                  <a:srgbClr val="FF0000"/>
                </a:solidFill>
                <a:latin typeface="Times New Roman"/>
                <a:ea typeface="Times New Roman"/>
                <a:cs typeface="Simple Bold Jut Out"/>
              </a:rPr>
              <a:t>الجواب </a:t>
            </a:r>
            <a:r>
              <a:rPr lang="ar-SA" dirty="0">
                <a:solidFill>
                  <a:srgbClr val="FF0000"/>
                </a:solidFill>
                <a:latin typeface="Times New Roman"/>
                <a:ea typeface="Times New Roman"/>
                <a:cs typeface="Simple Bold Jut Out"/>
              </a:rPr>
              <a:t>:</a:t>
            </a:r>
            <a:r>
              <a:rPr lang="ar-SA" sz="3600" dirty="0">
                <a:latin typeface="Times New Roman"/>
                <a:ea typeface="Times New Roman"/>
                <a:cs typeface="Traditional Arabic"/>
              </a:rPr>
              <a:t> </a:t>
            </a:r>
            <a:r>
              <a:rPr lang="ar-SA" b="1" dirty="0">
                <a:solidFill>
                  <a:srgbClr val="00B0F0"/>
                </a:solidFill>
                <a:latin typeface="Times New Roman"/>
                <a:ea typeface="Times New Roman"/>
                <a:cs typeface="PT Bold Stars" pitchFamily="2" charset="-78"/>
              </a:rPr>
              <a:t>يتَّفقان في أمور</a:t>
            </a:r>
            <a:r>
              <a:rPr lang="ar-SA" dirty="0">
                <a:solidFill>
                  <a:srgbClr val="00B0F0"/>
                </a:solidFill>
                <a:latin typeface="Times New Roman"/>
                <a:ea typeface="Times New Roman"/>
                <a:cs typeface="PT Bold Stars" pitchFamily="2" charset="-78"/>
              </a:rPr>
              <a:t> ، هي :</a:t>
            </a:r>
            <a:endParaRPr lang="en-US" sz="2400" dirty="0">
              <a:solidFill>
                <a:srgbClr val="00B0F0"/>
              </a:solidFill>
              <a:latin typeface="Times New Roman"/>
              <a:ea typeface="Times New Roman"/>
              <a:cs typeface="PT Bold Stars" pitchFamily="2" charset="-78"/>
            </a:endParaRPr>
          </a:p>
          <a:p>
            <a:pPr marL="0" indent="0" algn="justLow">
              <a:lnSpc>
                <a:spcPct val="115000"/>
              </a:lnSpc>
              <a:buNone/>
            </a:pPr>
            <a:r>
              <a:rPr lang="ar-SA" sz="3600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  <a:ea typeface="Times New Roman"/>
              </a:rPr>
              <a:t>1- أنهما كنايتان عن عدد مبهم .         2- مبنيتان على السكون .</a:t>
            </a:r>
            <a:endParaRPr lang="en-US" sz="2600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Times New Roman"/>
              <a:ea typeface="Times New Roman"/>
            </a:endParaRPr>
          </a:p>
          <a:p>
            <a:pPr marL="0" indent="0" algn="justLow">
              <a:lnSpc>
                <a:spcPct val="115000"/>
              </a:lnSpc>
              <a:buNone/>
            </a:pPr>
            <a:r>
              <a:rPr lang="ar-SA" sz="3600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  <a:ea typeface="Times New Roman"/>
              </a:rPr>
              <a:t>3- ملازمتان للصدارة ، فلا يعمل فيهما ما قبلهما إلا المضاف ، وحرف الجر .</a:t>
            </a:r>
            <a:endParaRPr lang="en-US" sz="2600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Times New Roman"/>
              <a:ea typeface="Times New Roman"/>
            </a:endParaRPr>
          </a:p>
          <a:p>
            <a:pPr marL="0" indent="0" algn="justLow">
              <a:lnSpc>
                <a:spcPct val="115000"/>
              </a:lnSpc>
              <a:buNone/>
            </a:pPr>
            <a:r>
              <a:rPr lang="ar-SA" b="1" dirty="0">
                <a:solidFill>
                  <a:srgbClr val="00B0F0"/>
                </a:solidFill>
                <a:latin typeface="Times New Roman"/>
                <a:ea typeface="Times New Roman"/>
                <a:cs typeface="PT Bold Stars" pitchFamily="2" charset="-78"/>
              </a:rPr>
              <a:t>ويختلفان في أمور ، هي :</a:t>
            </a:r>
            <a:endParaRPr lang="en-US" b="1" dirty="0">
              <a:solidFill>
                <a:srgbClr val="00B0F0"/>
              </a:solidFill>
              <a:latin typeface="Times New Roman"/>
              <a:ea typeface="Times New Roman"/>
              <a:cs typeface="PT Bold Stars" pitchFamily="2" charset="-78"/>
            </a:endParaRPr>
          </a:p>
          <a:p>
            <a:pPr marL="0" indent="0" algn="justLow">
              <a:lnSpc>
                <a:spcPct val="115000"/>
              </a:lnSpc>
              <a:buNone/>
            </a:pPr>
            <a:r>
              <a:rPr lang="ar-SA" sz="3600" dirty="0">
                <a:solidFill>
                  <a:srgbClr val="C00000"/>
                </a:solidFill>
                <a:latin typeface="Times New Roman"/>
                <a:ea typeface="Times New Roman"/>
              </a:rPr>
              <a:t>1- أن تمييز الاستفهامية مفرد منصوب ، وقد يجرّ بـ ( مِنْ ) مقدّرة إذا جُرَّت ( كم ) بحرف جر ، أما الخبرية فتمييزها جمع مجرور ، أو مفرد مجرور ، ولا يدخل عليها حرف جر .</a:t>
            </a:r>
            <a:endParaRPr lang="en-US" sz="26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marL="0" indent="0" algn="justLow">
              <a:lnSpc>
                <a:spcPct val="115000"/>
              </a:lnSpc>
              <a:buNone/>
              <a:tabLst>
                <a:tab pos="359410" algn="l"/>
                <a:tab pos="2416810" algn="l"/>
              </a:tabLst>
            </a:pPr>
            <a:r>
              <a:rPr lang="ar-SA" sz="3600" dirty="0">
                <a:solidFill>
                  <a:srgbClr val="C00000"/>
                </a:solidFill>
                <a:latin typeface="Times New Roman"/>
                <a:ea typeface="Times New Roman"/>
              </a:rPr>
              <a:t>2- الاستفهامية تدل على الطَّلب ، وتحتاج إلى جواب ، أما الخبرية فتدلّ على الإخبار عن عدد كثير ، ولا تحتاج إلى جواب .</a:t>
            </a:r>
            <a:endParaRPr lang="en-US" sz="26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marL="0" indent="0" algn="justLow">
              <a:lnSpc>
                <a:spcPct val="115000"/>
              </a:lnSpc>
              <a:buNone/>
            </a:pPr>
            <a:r>
              <a:rPr lang="ar-SA" sz="3600" dirty="0">
                <a:solidFill>
                  <a:srgbClr val="C00000"/>
                </a:solidFill>
                <a:latin typeface="Times New Roman"/>
                <a:ea typeface="Times New Roman"/>
              </a:rPr>
              <a:t>3- الاستفهامية لا تحتمل التصديق والتكذيب ، أما الخبرية فتحتمل التصديق والتكذيب </a:t>
            </a:r>
            <a:r>
              <a:rPr lang="ar-SA" sz="3600" dirty="0" smtClean="0">
                <a:solidFill>
                  <a:srgbClr val="C00000"/>
                </a:solidFill>
                <a:latin typeface="Times New Roman"/>
                <a:ea typeface="Times New Roman"/>
              </a:rPr>
              <a:t>.</a:t>
            </a:r>
            <a:endParaRPr lang="en-US" sz="2600" dirty="0">
              <a:solidFill>
                <a:srgbClr val="C00000"/>
              </a:solidFill>
              <a:latin typeface="Times New Roman"/>
              <a:ea typeface="Times New Roman"/>
            </a:endParaRPr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6359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40462">
        <p14:prism dir="r"/>
      </p:transition>
    </mc:Choice>
    <mc:Fallback>
      <p:transition spd="slow" advTm="404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23528" y="260648"/>
            <a:ext cx="856895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ar-IQ" sz="5400" b="1" dirty="0" smtClean="0">
              <a:solidFill>
                <a:srgbClr val="00B0F0"/>
              </a:solidFill>
              <a:effectLst/>
              <a:latin typeface="Times New Roman"/>
              <a:ea typeface="Times New Roman"/>
              <a:cs typeface="Old Antic Outline Shaded" pitchFamily="2" charset="-78"/>
            </a:endParaRPr>
          </a:p>
          <a:p>
            <a:pPr algn="ctr"/>
            <a:endParaRPr lang="ar-IQ" sz="5400" b="1" dirty="0">
              <a:solidFill>
                <a:srgbClr val="00B0F0"/>
              </a:solidFill>
              <a:latin typeface="Times New Roman"/>
              <a:ea typeface="Times New Roman"/>
              <a:cs typeface="Old Antic Outline Shaded" pitchFamily="2" charset="-78"/>
            </a:endParaRPr>
          </a:p>
          <a:p>
            <a:pPr algn="ctr"/>
            <a:endParaRPr lang="ar-IQ" sz="5400" b="1" dirty="0" smtClean="0">
              <a:solidFill>
                <a:srgbClr val="00B0F0"/>
              </a:solidFill>
              <a:effectLst/>
              <a:latin typeface="Times New Roman"/>
              <a:ea typeface="Times New Roman"/>
              <a:cs typeface="Old Antic Outline Shaded" pitchFamily="2" charset="-78"/>
            </a:endParaRPr>
          </a:p>
          <a:p>
            <a:pPr algn="ctr"/>
            <a:r>
              <a:rPr lang="ar-IQ" sz="5400" b="1" dirty="0">
                <a:solidFill>
                  <a:srgbClr val="00B0F0"/>
                </a:solidFill>
                <a:latin typeface="Times New Roman"/>
                <a:ea typeface="Times New Roman"/>
                <a:cs typeface="Old Antic Outline Shaded" pitchFamily="2" charset="-78"/>
              </a:rPr>
              <a:t> </a:t>
            </a:r>
            <a:r>
              <a:rPr lang="ar-SA" sz="5400" b="1" dirty="0" smtClean="0">
                <a:solidFill>
                  <a:srgbClr val="00B0F0"/>
                </a:solidFill>
                <a:effectLst/>
                <a:latin typeface="Times New Roman"/>
                <a:ea typeface="Times New Roman"/>
                <a:cs typeface="Old Antic Outline Shaded" pitchFamily="2" charset="-78"/>
              </a:rPr>
              <a:t>الحمد لله رب العالمين</a:t>
            </a:r>
            <a:endParaRPr lang="ar-IQ" sz="5400" b="1" dirty="0" smtClean="0">
              <a:solidFill>
                <a:srgbClr val="00B0F0"/>
              </a:solidFill>
              <a:effectLst/>
              <a:latin typeface="Times New Roman"/>
              <a:ea typeface="Times New Roman"/>
              <a:cs typeface="Old Antic Outline Shaded" pitchFamily="2" charset="-78"/>
            </a:endParaRPr>
          </a:p>
          <a:p>
            <a:endParaRPr lang="ar-IQ" dirty="0" smtClean="0">
              <a:latin typeface="Times New Roman"/>
              <a:ea typeface="Times New Roman"/>
            </a:endParaRPr>
          </a:p>
          <a:p>
            <a:endParaRPr lang="ar-IQ" dirty="0" smtClean="0">
              <a:effectLst/>
              <a:latin typeface="Times New Roman"/>
              <a:ea typeface="Times New Roman"/>
            </a:endParaRPr>
          </a:p>
          <a:p>
            <a:endParaRPr lang="ar-IQ" dirty="0" smtClean="0">
              <a:latin typeface="Times New Roman"/>
              <a:ea typeface="Times New Roman"/>
            </a:endParaRPr>
          </a:p>
          <a:p>
            <a:endParaRPr lang="ar-IQ" dirty="0" smtClean="0">
              <a:effectLst/>
              <a:latin typeface="Times New Roman"/>
              <a:ea typeface="Times New Roman"/>
            </a:endParaRPr>
          </a:p>
          <a:p>
            <a:endParaRPr lang="ar-IQ" dirty="0">
              <a:latin typeface="Times New Roman"/>
              <a:ea typeface="Times New Roman"/>
            </a:endParaRPr>
          </a:p>
          <a:p>
            <a:endParaRPr lang="ar-IQ" dirty="0" smtClean="0">
              <a:effectLst/>
              <a:latin typeface="Times New Roman"/>
              <a:ea typeface="Times New Roman"/>
            </a:endParaRPr>
          </a:p>
          <a:p>
            <a:endParaRPr lang="ar-IQ" dirty="0">
              <a:latin typeface="Times New Roman"/>
              <a:ea typeface="Times New Roman"/>
            </a:endParaRPr>
          </a:p>
          <a:p>
            <a:endParaRPr lang="ar-IQ" dirty="0" smtClean="0">
              <a:effectLst/>
              <a:latin typeface="Times New Roman"/>
              <a:ea typeface="Times New Roman"/>
            </a:endParaRPr>
          </a:p>
          <a:p>
            <a:endParaRPr lang="ar-IQ" dirty="0">
              <a:latin typeface="Times New Roman"/>
              <a:ea typeface="Times New Roman"/>
            </a:endParaRPr>
          </a:p>
          <a:p>
            <a:endParaRPr lang="en-US" dirty="0">
              <a:effectLst/>
              <a:latin typeface="Times New Roman"/>
              <a:ea typeface="Times New Roman"/>
            </a:endParaRPr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8115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24266">
        <p14:flythrough/>
      </p:transition>
    </mc:Choice>
    <mc:Fallback>
      <p:transition spd="slow" advTm="242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0" y="28287"/>
            <a:ext cx="9144000" cy="1470025"/>
          </a:xfrm>
        </p:spPr>
        <p:txBody>
          <a:bodyPr>
            <a:noAutofit/>
          </a:bodyPr>
          <a:lstStyle/>
          <a:p>
            <a:r>
              <a:rPr lang="ar-IQ" sz="20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/>
                <a:ea typeface="Times New Roman"/>
                <a:cs typeface="Simple Bold Jut Out"/>
              </a:rPr>
              <a:t/>
            </a:r>
            <a:br>
              <a:rPr lang="ar-IQ" sz="20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/>
                <a:ea typeface="Times New Roman"/>
                <a:cs typeface="Simple Bold Jut Out"/>
              </a:rPr>
            </a:br>
            <a:r>
              <a:rPr lang="ar-SA" sz="2000" dirty="0" smtClean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/>
                <a:ea typeface="Times New Roman"/>
                <a:cs typeface="Simple Bold Jut Out"/>
              </a:rPr>
              <a:t>حَالاَتُ فَاعِل المصوغ من العدد</a:t>
            </a:r>
            <a:r>
              <a:rPr lang="en-US" sz="1400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en-US" sz="1400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</a:br>
            <a:r>
              <a:rPr lang="ar-SA" sz="2000" dirty="0" smtClean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/>
                <a:ea typeface="Times New Roman"/>
                <a:cs typeface="Simple Bold Jut Out"/>
              </a:rPr>
              <a:t>وأحكام كلَّ حَالَة</a:t>
            </a:r>
            <a:r>
              <a:rPr lang="en-US" sz="1400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en-US" sz="1400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</a:br>
            <a:r>
              <a:rPr lang="en-US" sz="1400" dirty="0" smtClean="0">
                <a:effectLst/>
                <a:latin typeface="Times New Roman"/>
                <a:ea typeface="Times New Roman"/>
              </a:rPr>
              <a:t/>
            </a:r>
            <a:br>
              <a:rPr lang="en-US" sz="1400" dirty="0" smtClean="0">
                <a:effectLst/>
                <a:latin typeface="Times New Roman"/>
                <a:ea typeface="Times New Roman"/>
              </a:rPr>
            </a:br>
            <a:r>
              <a:rPr lang="ar-SA" sz="28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  <a:ea typeface="Times New Roman"/>
                <a:cs typeface="Arial"/>
              </a:rPr>
              <a:t>وَإِنْ تُـرِدْ بَعْـضَ الَّذِى مِنْـهُ بُنِى          تُضِـفْ إِلَيْهِ مِثْـلَ  بَعْـضٍ بَيَّنِ</a:t>
            </a:r>
            <a:r>
              <a:rPr lang="en-US" sz="2800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  <a:ea typeface="Times New Roman"/>
              </a:rPr>
              <a:t/>
            </a:r>
            <a:br>
              <a:rPr lang="en-US" sz="2800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/>
                <a:ea typeface="Times New Roman"/>
              </a:rPr>
            </a:br>
            <a:r>
              <a:rPr lang="ar-SA" sz="28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ea typeface="Times New Roman"/>
                <a:cs typeface="Arial"/>
              </a:rPr>
              <a:t>وَإِنْ تُـرِدْ  جَعْلَ الأَقَـلِّ مِثْلَ مَـا         فَوْقُ فَحُكْمَ جَاعِلٍ لَـهُ احْكُمَـا</a:t>
            </a:r>
            <a:r>
              <a:rPr lang="ar-IQ" sz="28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ea typeface="Times New Roman"/>
                <a:cs typeface="Arial"/>
              </a:rPr>
              <a:t>ِ</a:t>
            </a:r>
            <a:endParaRPr lang="ar-IQ" sz="2800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0" y="1700808"/>
            <a:ext cx="9144000" cy="5040560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15000"/>
              </a:lnSpc>
            </a:pPr>
            <a:r>
              <a:rPr lang="ar-SA" sz="2800" b="1" cap="all" dirty="0">
                <a:ln w="4496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Times New Roman"/>
                <a:ea typeface="Times New Roman"/>
              </a:rPr>
              <a:t>سؤال : اذكر الحالات التي يُستعمل فيها فاعل المصوغ من العدد ، وماحكم كل حالة ؟ </a:t>
            </a:r>
            <a:endParaRPr lang="en-US" sz="2100" dirty="0" smtClean="0">
              <a:effectLst/>
              <a:latin typeface="Times New Roman"/>
              <a:ea typeface="Times New Roman"/>
            </a:endParaRPr>
          </a:p>
          <a:p>
            <a:pPr algn="just">
              <a:lnSpc>
                <a:spcPct val="115000"/>
              </a:lnSpc>
            </a:pPr>
            <a:r>
              <a:rPr lang="ar-SA" dirty="0">
                <a:solidFill>
                  <a:srgbClr val="00B05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Times New Roman"/>
                <a:ea typeface="Times New Roman"/>
              </a:rPr>
              <a:t>الجواب : لفاعل المصوغ من العدد حالتان :</a:t>
            </a:r>
            <a:endParaRPr lang="en-US" sz="2400" dirty="0" smtClean="0"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10800000" algn="r">
                  <a:srgbClr val="000000">
                    <a:alpha val="40000"/>
                  </a:srgbClr>
                </a:outerShdw>
              </a:effectLst>
              <a:latin typeface="Times New Roman"/>
              <a:ea typeface="Times New Roman"/>
            </a:endParaRPr>
          </a:p>
          <a:p>
            <a:pPr algn="just">
              <a:lnSpc>
                <a:spcPct val="115000"/>
              </a:lnSpc>
            </a:pPr>
            <a:r>
              <a:rPr lang="ar-SA" dirty="0">
                <a:solidFill>
                  <a:srgbClr val="FF0000"/>
                </a:solidFill>
                <a:latin typeface="Times New Roman"/>
                <a:ea typeface="Times New Roman"/>
              </a:rPr>
              <a:t>1- </a:t>
            </a:r>
            <a:r>
              <a:rPr lang="ar-SA" b="1" dirty="0">
                <a:solidFill>
                  <a:srgbClr val="FF0000"/>
                </a:solidFill>
                <a:latin typeface="Times New Roman"/>
                <a:ea typeface="Times New Roman"/>
              </a:rPr>
              <a:t>أن يكون مفرداً</a:t>
            </a:r>
            <a:r>
              <a:rPr lang="ar-SA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ar-SA" sz="2800" b="1" dirty="0">
                <a:solidFill>
                  <a:schemeClr val="tx1"/>
                </a:solidFill>
                <a:latin typeface="Times New Roman"/>
                <a:ea typeface="Times New Roman"/>
              </a:rPr>
              <a:t>؛ فيُقال : ثانٍ ، وثانية ، وثالث ، وثالثة . ويكون معناه : الاتَّصاف بالعدد فقط ، نحو : سأزورك في الساعةِ الثانيةِ ، ونحو : افتح الصفحةَ الخامسةَ .</a:t>
            </a:r>
            <a:endParaRPr lang="en-US" sz="2800" b="1" dirty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algn="r">
              <a:lnSpc>
                <a:spcPct val="115000"/>
              </a:lnSpc>
            </a:pPr>
            <a:r>
              <a:rPr lang="ar-SA" dirty="0">
                <a:solidFill>
                  <a:srgbClr val="FF0000"/>
                </a:solidFill>
                <a:latin typeface="Times New Roman"/>
                <a:ea typeface="Times New Roman"/>
              </a:rPr>
              <a:t>2- </a:t>
            </a:r>
            <a:r>
              <a:rPr lang="ar-SA" b="1" dirty="0">
                <a:solidFill>
                  <a:srgbClr val="FF0000"/>
                </a:solidFill>
                <a:latin typeface="Times New Roman"/>
                <a:ea typeface="Times New Roman"/>
              </a:rPr>
              <a:t>أن يكون غير مفرد</a:t>
            </a:r>
            <a:r>
              <a:rPr lang="ar-SA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ar-SA" sz="2800" b="1" dirty="0">
                <a:solidFill>
                  <a:schemeClr val="tx1"/>
                </a:solidFill>
                <a:latin typeface="Times New Roman"/>
                <a:ea typeface="Times New Roman"/>
              </a:rPr>
              <a:t>، وفي هذه الحالة ، له استعمالان :</a:t>
            </a:r>
            <a:endParaRPr lang="en-US" sz="2800" b="1" dirty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algn="r">
              <a:lnSpc>
                <a:spcPct val="115000"/>
              </a:lnSpc>
              <a:tabLst>
                <a:tab pos="359410" algn="l"/>
              </a:tabLst>
            </a:pPr>
            <a:r>
              <a:rPr lang="ar-SA" sz="2800" b="1" dirty="0">
                <a:solidFill>
                  <a:schemeClr val="tx1"/>
                </a:solidFill>
                <a:latin typeface="Times New Roman"/>
                <a:ea typeface="Times New Roman"/>
              </a:rPr>
              <a:t>أ- أن يُستعمل مع ما اشتق منه ( أي : إنه واحد مما اشْتُقَّ منه وبعضٌ منه ) . والحكم هنا : أنه يجب إضافةُ فاعلٍ إلى ما بعده ( أي: إضافته إلى ما اشتُق منه ) </a:t>
            </a:r>
            <a:endParaRPr lang="en-US" sz="2400" b="1" dirty="0" smtClean="0">
              <a:solidFill>
                <a:schemeClr val="tx1"/>
              </a:solidFill>
              <a:effectLst/>
              <a:latin typeface="Times New Roman"/>
              <a:ea typeface="Times New Roman"/>
            </a:endParaRPr>
          </a:p>
          <a:p>
            <a:pPr algn="r"/>
            <a:r>
              <a:rPr lang="ar-SA" sz="2800" b="1" dirty="0">
                <a:solidFill>
                  <a:schemeClr val="tx1"/>
                </a:solidFill>
                <a:ea typeface="Times New Roman"/>
              </a:rPr>
              <a:t>فتقول: </a:t>
            </a:r>
            <a:r>
              <a:rPr lang="ar-SA" sz="2800" b="1" dirty="0" err="1">
                <a:solidFill>
                  <a:schemeClr val="tx1"/>
                </a:solidFill>
                <a:ea typeface="Times New Roman"/>
              </a:rPr>
              <a:t>ثانِى</a:t>
            </a:r>
            <a:r>
              <a:rPr lang="ar-SA" sz="2800" b="1" dirty="0">
                <a:solidFill>
                  <a:schemeClr val="tx1"/>
                </a:solidFill>
                <a:ea typeface="Times New Roman"/>
              </a:rPr>
              <a:t> اثنين ، وثالث ثلاثة ، ورابع أربعة ؛ وتقول في المؤنث: ثانية اثنتين،  وثالثة ثلاثٍ ، ورابعة أربعٍ ... وهكذا إلى عاشرة عَشْرٍ </a:t>
            </a:r>
            <a:endParaRPr lang="ar-IQ" sz="2800" b="1" dirty="0">
              <a:solidFill>
                <a:schemeClr val="tx1"/>
              </a:solidFill>
            </a:endParaRPr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722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66903">
        <p:circle/>
      </p:transition>
    </mc:Choice>
    <mc:Fallback>
      <p:transition spd="slow" advTm="16690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27" y="260648"/>
            <a:ext cx="8825862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646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46108">
        <p14:shred/>
      </p:transition>
    </mc:Choice>
    <mc:Fallback>
      <p:transition spd="slow" advTm="461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07504" y="116632"/>
            <a:ext cx="8928992" cy="620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ar-SA" sz="2800" b="1" dirty="0" smtClean="0">
                <a:solidFill>
                  <a:srgbClr val="FF0000"/>
                </a:solidFill>
                <a:effectLst/>
                <a:latin typeface="Arial"/>
                <a:ea typeface="Times New Roman"/>
                <a:cs typeface="Simple Bold Jut Out"/>
              </a:rPr>
              <a:t>الوجه الأول :</a:t>
            </a:r>
            <a:r>
              <a:rPr lang="ar-SA" sz="28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ar-SA" sz="2800" dirty="0">
                <a:latin typeface="Times New Roman"/>
                <a:ea typeface="Times New Roman"/>
              </a:rPr>
              <a:t>إضافة فاعلٍ إلى ما بعده ؛ فتقول: ثالثُ اثنين ، ورابعُ ثلاثةٍ ، وعاشرُ تسعةٍ ؛ وفي التأنيث : ثالثةُ اثنتين ، ورابعةُ ثلاثٍ ، وعاشرةُ تسعٍ .</a:t>
            </a:r>
            <a:endParaRPr lang="en-US" sz="2000" dirty="0" smtClean="0">
              <a:effectLst/>
              <a:latin typeface="Times New Roman"/>
              <a:ea typeface="Times New Roman"/>
            </a:endParaRPr>
          </a:p>
          <a:p>
            <a:pPr algn="just">
              <a:lnSpc>
                <a:spcPct val="115000"/>
              </a:lnSpc>
            </a:pPr>
            <a:r>
              <a:rPr lang="ar-SA" sz="2800" dirty="0">
                <a:latin typeface="Times New Roman"/>
                <a:ea typeface="Times New Roman"/>
              </a:rPr>
              <a:t> </a:t>
            </a:r>
            <a:endParaRPr lang="en-US" sz="2000" dirty="0" smtClean="0">
              <a:effectLst/>
              <a:latin typeface="Times New Roman"/>
              <a:ea typeface="Times New Roman"/>
            </a:endParaRPr>
          </a:p>
          <a:p>
            <a:pPr algn="just">
              <a:lnSpc>
                <a:spcPct val="115000"/>
              </a:lnSpc>
            </a:pPr>
            <a:r>
              <a:rPr lang="ar-SA" sz="2800" b="1" dirty="0" smtClean="0">
                <a:solidFill>
                  <a:srgbClr val="FF0000"/>
                </a:solidFill>
                <a:effectLst/>
                <a:latin typeface="Arial"/>
                <a:ea typeface="Times New Roman"/>
                <a:cs typeface="Simple Bold Jut Out"/>
              </a:rPr>
              <a:t>الوجه الثاني :</a:t>
            </a:r>
            <a:r>
              <a:rPr lang="ar-SA" sz="2800" dirty="0">
                <a:latin typeface="Times New Roman"/>
                <a:ea typeface="Times New Roman"/>
              </a:rPr>
              <a:t> تنوين فاعلٍ ونصب </a:t>
            </a:r>
            <a:r>
              <a:rPr lang="ar-SA" sz="2800" dirty="0" err="1">
                <a:latin typeface="Times New Roman"/>
                <a:ea typeface="Times New Roman"/>
              </a:rPr>
              <a:t>مابعده</a:t>
            </a:r>
            <a:r>
              <a:rPr lang="ar-SA" sz="2800" dirty="0">
                <a:latin typeface="Times New Roman"/>
                <a:ea typeface="Times New Roman"/>
              </a:rPr>
              <a:t> ؛ فتقول : ثالثٌ اثنين ، ورابعٌ ثلاثةً،  وعاشرٌ تسعةً ؛ وتقول في التأنيث : ثالثةٌ اثنتين ، ورابعةٌ ثلاثاً ، وعاشرةٌ تسعاً .</a:t>
            </a:r>
            <a:endParaRPr lang="en-US" sz="2000" dirty="0" smtClean="0">
              <a:effectLst/>
              <a:latin typeface="Times New Roman"/>
              <a:ea typeface="Times New Roman"/>
            </a:endParaRPr>
          </a:p>
          <a:p>
            <a:pPr algn="just">
              <a:lnSpc>
                <a:spcPct val="115000"/>
              </a:lnSpc>
            </a:pPr>
            <a:r>
              <a:rPr lang="ar-SA" sz="2800" dirty="0">
                <a:latin typeface="Times New Roman"/>
                <a:ea typeface="Times New Roman"/>
              </a:rPr>
              <a:t>ومعنى ( ثالث اثنين ) أنه جاعل الاثنين بنفسه ثلاثة . </a:t>
            </a:r>
            <a:endParaRPr lang="en-US" sz="2000" dirty="0" smtClean="0">
              <a:effectLst/>
              <a:latin typeface="Times New Roman"/>
              <a:ea typeface="Times New Roman"/>
            </a:endParaRPr>
          </a:p>
          <a:p>
            <a:r>
              <a:rPr lang="ar-SA" sz="2800" dirty="0">
                <a:ea typeface="Times New Roman"/>
              </a:rPr>
              <a:t>ومعنى ( رابع ثلاثة ) أنه جاعل الثلاثة بنفسه أربعة ... وهكذا . </a:t>
            </a:r>
            <a:endParaRPr lang="ar-IQ" sz="2800" dirty="0" smtClean="0">
              <a:ea typeface="Times New Roman"/>
            </a:endParaRPr>
          </a:p>
          <a:p>
            <a:endParaRPr lang="ar-IQ" dirty="0"/>
          </a:p>
          <a:p>
            <a:endParaRPr lang="ar-IQ" dirty="0" smtClean="0"/>
          </a:p>
          <a:p>
            <a:endParaRPr lang="ar-IQ" dirty="0"/>
          </a:p>
          <a:p>
            <a:endParaRPr lang="ar-IQ" dirty="0" smtClean="0"/>
          </a:p>
          <a:p>
            <a:endParaRPr lang="ar-IQ" dirty="0"/>
          </a:p>
          <a:p>
            <a:endParaRPr lang="ar-IQ" dirty="0" smtClean="0"/>
          </a:p>
          <a:p>
            <a:endParaRPr lang="ar-IQ" dirty="0"/>
          </a:p>
          <a:p>
            <a:endParaRPr lang="ar-IQ" dirty="0" smtClean="0"/>
          </a:p>
        </p:txBody>
      </p:sp>
      <p:sp>
        <p:nvSpPr>
          <p:cNvPr id="3" name="مستطيل ذو زوايا قطرية مستديرة 2"/>
          <p:cNvSpPr/>
          <p:nvPr/>
        </p:nvSpPr>
        <p:spPr>
          <a:xfrm>
            <a:off x="611560" y="4221088"/>
            <a:ext cx="8208912" cy="1296144"/>
          </a:xfrm>
          <a:prstGeom prst="round2Diag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just">
              <a:lnSpc>
                <a:spcPct val="115000"/>
              </a:lnSpc>
            </a:pPr>
            <a:r>
              <a:rPr lang="ar-SA" sz="2400" b="1" u="sng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/>
                <a:ea typeface="Times New Roman"/>
              </a:rPr>
              <a:t>وهذان الوجهان هو مراده بالبيت الثاني</a:t>
            </a:r>
            <a:r>
              <a:rPr lang="ar-SA" sz="24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/>
                <a:ea typeface="Times New Roman"/>
              </a:rPr>
              <a:t> </a:t>
            </a:r>
            <a:r>
              <a:rPr lang="ar-SA" sz="2400" b="1" dirty="0">
                <a:latin typeface="Times New Roman"/>
                <a:ea typeface="Times New Roman"/>
              </a:rPr>
              <a:t>( أي : إذا أردت بالعدد المصوغ من فاعل جَعْلَ ما هو أقلُّ عدداَ مساوياً ما فوقه فاحْكم له بحكم اسم الفاعل مِن جواز إضافته إلى مفعوله ، وتنوينه  ، ونصبه )  وأشار إلى اسم الفاعل ، بقوله : </a:t>
            </a:r>
            <a:r>
              <a:rPr lang="ar-IQ" sz="2400" b="1" dirty="0" smtClean="0">
                <a:latin typeface="Times New Roman"/>
                <a:ea typeface="Times New Roman"/>
              </a:rPr>
              <a:t> </a:t>
            </a:r>
            <a:r>
              <a:rPr lang="ar-SA" sz="2400" b="1" dirty="0" smtClean="0">
                <a:ea typeface="Times New Roman"/>
              </a:rPr>
              <a:t>( </a:t>
            </a:r>
            <a:r>
              <a:rPr lang="ar-SA" sz="2400" b="1" dirty="0">
                <a:ea typeface="Times New Roman"/>
              </a:rPr>
              <a:t>جَاعِل ) .</a:t>
            </a:r>
            <a:endParaRPr lang="ar-IQ" sz="2400" b="1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3416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41954">
        <p14:doors dir="vert"/>
      </p:transition>
    </mc:Choice>
    <mc:Fallback>
      <p:transition spd="slow" advTm="1419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ar-IQ" sz="36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/>
                <a:ea typeface="Times New Roman"/>
                <a:cs typeface="Simple Bold Jut Out"/>
              </a:rPr>
              <a:t/>
            </a:r>
            <a:br>
              <a:rPr lang="ar-IQ" sz="36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/>
                <a:ea typeface="Times New Roman"/>
                <a:cs typeface="Simple Bold Jut Out"/>
              </a:rPr>
            </a:br>
            <a:r>
              <a:rPr lang="ar-SA" sz="36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/>
                <a:ea typeface="Times New Roman"/>
                <a:cs typeface="Simple Bold Jut Out"/>
              </a:rPr>
              <a:t>أحكام </a:t>
            </a:r>
            <a:r>
              <a:rPr lang="ar-SA" sz="36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/>
                <a:ea typeface="Times New Roman"/>
                <a:cs typeface="Simple Bold Jut Out"/>
              </a:rPr>
              <a:t>صياغة فاعل من العدد المركّب</a:t>
            </a:r>
            <a:r>
              <a:rPr lang="en-US" sz="2700" dirty="0">
                <a:latin typeface="Times New Roman"/>
                <a:ea typeface="Times New Roman"/>
              </a:rPr>
              <a:t/>
            </a:r>
            <a:br>
              <a:rPr lang="en-US" sz="2700" dirty="0">
                <a:latin typeface="Times New Roman"/>
                <a:ea typeface="Times New Roman"/>
              </a:rPr>
            </a:b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2204865"/>
            <a:ext cx="8229600" cy="2952327"/>
          </a:xfrm>
          <a:prstGeom prst="foldedCorner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>
            <a:normAutofit fontScale="92500" lnSpcReduction="2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ar-SA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Times New Roman"/>
                <a:cs typeface="Traditional Arabic"/>
              </a:rPr>
              <a:t> </a:t>
            </a:r>
            <a:endParaRPr lang="en-US" sz="2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/>
              <a:ea typeface="Times New Roman"/>
            </a:endParaRPr>
          </a:p>
          <a:p>
            <a:pPr marL="0" indent="0">
              <a:buNone/>
              <a:tabLst>
                <a:tab pos="473710" algn="l"/>
                <a:tab pos="4931410" algn="l"/>
                <a:tab pos="5045710" algn="l"/>
              </a:tabLst>
            </a:pPr>
            <a:r>
              <a:rPr lang="ar-IQ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Times New Roman"/>
                <a:cs typeface="Traditional Arabic"/>
              </a:rPr>
              <a:t>     </a:t>
            </a:r>
            <a:r>
              <a:rPr lang="ar-SA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Times New Roman"/>
                <a:cs typeface="Traditional Arabic"/>
              </a:rPr>
              <a:t>وَإِنْ </a:t>
            </a:r>
            <a:r>
              <a:rPr lang="ar-SA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Times New Roman"/>
                <a:cs typeface="Traditional Arabic"/>
              </a:rPr>
              <a:t>أَرَدْتَ  مِثْـلَ </a:t>
            </a:r>
            <a:r>
              <a:rPr lang="ar-SA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Times New Roman"/>
                <a:cs typeface="Traditional Arabic"/>
              </a:rPr>
              <a:t>ثَـانِى</a:t>
            </a:r>
            <a:r>
              <a:rPr lang="ar-SA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Times New Roman"/>
                <a:cs typeface="Traditional Arabic"/>
              </a:rPr>
              <a:t> اثْنَيْـنِ          </a:t>
            </a:r>
            <a:r>
              <a:rPr lang="ar-SA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Times New Roman"/>
                <a:cs typeface="Traditional Arabic"/>
              </a:rPr>
              <a:t>مُرَكَّب</a:t>
            </a:r>
            <a:r>
              <a:rPr lang="ar-IQ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Times New Roman"/>
                <a:cs typeface="Traditional Arabic"/>
              </a:rPr>
              <a:t>ــــــ</a:t>
            </a:r>
            <a:r>
              <a:rPr lang="ar-SA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Times New Roman"/>
                <a:cs typeface="Traditional Arabic"/>
              </a:rPr>
              <a:t>ــاً فَجِـ</a:t>
            </a:r>
            <a:r>
              <a:rPr lang="ar-IQ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Times New Roman"/>
                <a:cs typeface="Traditional Arabic"/>
              </a:rPr>
              <a:t>ــــــ</a:t>
            </a:r>
            <a:r>
              <a:rPr lang="ar-SA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Times New Roman"/>
                <a:cs typeface="Traditional Arabic"/>
              </a:rPr>
              <a:t>ئْ  بِتَرْكِيبَيْـ</a:t>
            </a:r>
            <a:r>
              <a:rPr lang="ar-IQ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Times New Roman"/>
                <a:cs typeface="Traditional Arabic"/>
              </a:rPr>
              <a:t>ـــــــ</a:t>
            </a:r>
            <a:r>
              <a:rPr lang="ar-SA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Times New Roman"/>
                <a:cs typeface="Traditional Arabic"/>
              </a:rPr>
              <a:t>نِ</a:t>
            </a:r>
            <a:endParaRPr 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/>
              <a:ea typeface="Times New Roman"/>
            </a:endParaRPr>
          </a:p>
          <a:p>
            <a:pPr marL="0" indent="0">
              <a:buNone/>
              <a:tabLst>
                <a:tab pos="473710" algn="l"/>
                <a:tab pos="2531110" algn="l"/>
              </a:tabLst>
            </a:pPr>
            <a:r>
              <a:rPr lang="ar-SA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Times New Roman"/>
                <a:cs typeface="Traditional Arabic"/>
              </a:rPr>
              <a:t> </a:t>
            </a:r>
            <a:r>
              <a:rPr lang="ar-IQ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Times New Roman"/>
                <a:cs typeface="Traditional Arabic"/>
              </a:rPr>
              <a:t>    </a:t>
            </a:r>
            <a:r>
              <a:rPr lang="ar-SA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Times New Roman"/>
                <a:cs typeface="Traditional Arabic"/>
              </a:rPr>
              <a:t>أَوْ فَـاعِـ</a:t>
            </a:r>
            <a:r>
              <a:rPr lang="ar-IQ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Times New Roman"/>
                <a:cs typeface="Traditional Arabic"/>
              </a:rPr>
              <a:t>ـ</a:t>
            </a:r>
            <a:r>
              <a:rPr lang="ar-SA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Times New Roman"/>
                <a:cs typeface="Traditional Arabic"/>
              </a:rPr>
              <a:t>لاً  بِحَـالَتَيْ</a:t>
            </a:r>
            <a:r>
              <a:rPr lang="ar-IQ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Times New Roman"/>
                <a:cs typeface="Traditional Arabic"/>
              </a:rPr>
              <a:t>ــ</a:t>
            </a:r>
            <a:r>
              <a:rPr lang="ar-SA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Times New Roman"/>
                <a:cs typeface="Traditional Arabic"/>
              </a:rPr>
              <a:t>هِ </a:t>
            </a:r>
            <a:r>
              <a:rPr lang="ar-SA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Times New Roman"/>
                <a:cs typeface="Traditional Arabic"/>
              </a:rPr>
              <a:t>أَضِ</a:t>
            </a:r>
            <a:r>
              <a:rPr lang="ar-SA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Times New Roman"/>
                <a:cs typeface="Traditional Arabic"/>
              </a:rPr>
              <a:t>ـ</a:t>
            </a:r>
            <a:r>
              <a:rPr lang="ar-IQ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Times New Roman"/>
                <a:cs typeface="Traditional Arabic"/>
              </a:rPr>
              <a:t>ـــــــــــ</a:t>
            </a:r>
            <a:r>
              <a:rPr lang="ar-SA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Times New Roman"/>
                <a:cs typeface="Traditional Arabic"/>
              </a:rPr>
              <a:t>فِ          إِلَ</a:t>
            </a:r>
            <a:r>
              <a:rPr lang="ar-IQ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Times New Roman"/>
                <a:cs typeface="Traditional Arabic"/>
              </a:rPr>
              <a:t>ـــ</a:t>
            </a:r>
            <a:r>
              <a:rPr lang="ar-SA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Times New Roman"/>
                <a:cs typeface="Traditional Arabic"/>
              </a:rPr>
              <a:t>ى </a:t>
            </a:r>
            <a:r>
              <a:rPr lang="ar-SA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Times New Roman"/>
                <a:cs typeface="Traditional Arabic"/>
              </a:rPr>
              <a:t>مُرَكَّبٍ بِمَـا تَنْـوِى </a:t>
            </a:r>
            <a:r>
              <a:rPr lang="ar-SA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Times New Roman"/>
                <a:cs typeface="Traditional Arabic"/>
              </a:rPr>
              <a:t>يَفِـى</a:t>
            </a:r>
            <a:endParaRPr 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/>
              <a:ea typeface="Times New Roman"/>
            </a:endParaRPr>
          </a:p>
          <a:p>
            <a:pPr marL="0" indent="0">
              <a:buNone/>
              <a:tabLst>
                <a:tab pos="2988310" algn="l"/>
                <a:tab pos="4817110" algn="l"/>
              </a:tabLst>
            </a:pPr>
            <a:r>
              <a:rPr lang="ar-SA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Times New Roman"/>
                <a:cs typeface="Traditional Arabic"/>
              </a:rPr>
              <a:t> </a:t>
            </a:r>
            <a:r>
              <a:rPr lang="ar-IQ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Times New Roman"/>
                <a:cs typeface="Traditional Arabic"/>
              </a:rPr>
              <a:t>    </a:t>
            </a:r>
            <a:r>
              <a:rPr lang="ar-SA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Times New Roman"/>
                <a:cs typeface="Traditional Arabic"/>
              </a:rPr>
              <a:t>وَشَـاعَ </a:t>
            </a:r>
            <a:r>
              <a:rPr lang="ar-SA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Times New Roman"/>
                <a:cs typeface="Traditional Arabic"/>
              </a:rPr>
              <a:t>الاسْتِغْنَا</a:t>
            </a:r>
            <a:r>
              <a:rPr lang="ar-SA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Times New Roman"/>
                <a:cs typeface="Traditional Arabic"/>
              </a:rPr>
              <a:t> </a:t>
            </a:r>
            <a:r>
              <a:rPr lang="ar-SA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Times New Roman"/>
                <a:cs typeface="Traditional Arabic"/>
              </a:rPr>
              <a:t>بِحَـادِى</a:t>
            </a:r>
            <a:r>
              <a:rPr lang="ar-SA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Times New Roman"/>
                <a:cs typeface="Traditional Arabic"/>
              </a:rPr>
              <a:t> عَشَرَا          وَنَحْـوِهِ وَقَبْـلَ عِشْرِينَ اذْكُرَا</a:t>
            </a:r>
            <a:endParaRPr 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/>
              <a:ea typeface="Times New Roman"/>
            </a:endParaRPr>
          </a:p>
          <a:p>
            <a:pPr marL="0" indent="0">
              <a:buNone/>
              <a:tabLst>
                <a:tab pos="359410" algn="l"/>
                <a:tab pos="473710" algn="l"/>
                <a:tab pos="2531110" algn="l"/>
                <a:tab pos="4817110" algn="l"/>
                <a:tab pos="4931410" algn="l"/>
              </a:tabLst>
            </a:pPr>
            <a:r>
              <a:rPr lang="ar-SA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Times New Roman"/>
                <a:cs typeface="Traditional Arabic"/>
              </a:rPr>
              <a:t>    </a:t>
            </a:r>
            <a:r>
              <a:rPr lang="ar-SA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Times New Roman"/>
                <a:cs typeface="Traditional Arabic"/>
              </a:rPr>
              <a:t>وَبَـابِهِ </a:t>
            </a:r>
            <a:r>
              <a:rPr lang="ar-SA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Times New Roman"/>
                <a:cs typeface="Traditional Arabic"/>
              </a:rPr>
              <a:t>الْفَاعِلَ  مِنْ لَفْـظِ  العَدَدْ          بِحَـالَتَيْهِ  قَبْـلَ  وَاوٍ  </a:t>
            </a:r>
            <a:r>
              <a:rPr lang="ar-SA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Times New Roman"/>
                <a:cs typeface="Traditional Arabic"/>
              </a:rPr>
              <a:t>يُعْتَمَـدْ</a:t>
            </a:r>
            <a:endParaRPr 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/>
              <a:ea typeface="Times New Roman"/>
            </a:endParaRPr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6520605"/>
      </p:ext>
    </p:extLst>
  </p:cSld>
  <p:clrMapOvr>
    <a:masterClrMapping/>
  </p:clrMapOvr>
  <p:transition spd="slow" advTm="71764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prstGeom prst="round2DiagRect">
            <a:avLst/>
          </a:prstGeom>
          <a:solidFill>
            <a:schemeClr val="tx1">
              <a:lumMod val="40000"/>
              <a:lumOff val="60000"/>
            </a:schemeClr>
          </a:solidFill>
          <a:effectLst>
            <a:reflection blurRad="6350" stA="50000" endA="295" endPos="920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rmAutofit fontScale="90000"/>
          </a:bodyPr>
          <a:lstStyle/>
          <a:p>
            <a:r>
              <a:rPr lang="ar-IQ" sz="4000" b="1" cap="all" dirty="0" smtClean="0">
                <a:ln w="4496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Times New Roman"/>
                <a:ea typeface="Times New Roman"/>
                <a:cs typeface="Traditional Arabic"/>
              </a:rPr>
              <a:t/>
            </a:r>
            <a:br>
              <a:rPr lang="ar-IQ" sz="4000" b="1" cap="all" dirty="0" smtClean="0">
                <a:ln w="4496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Times New Roman"/>
                <a:ea typeface="Times New Roman"/>
                <a:cs typeface="Traditional Arabic"/>
              </a:rPr>
            </a:br>
            <a:r>
              <a:rPr lang="ar-SA" sz="4000" b="1" cap="all" dirty="0" smtClean="0">
                <a:ln w="4496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Times New Roman"/>
                <a:ea typeface="Times New Roman"/>
                <a:cs typeface="Traditional Arabic"/>
              </a:rPr>
              <a:t>سؤال</a:t>
            </a:r>
            <a:r>
              <a:rPr lang="ar-SA" sz="4000" b="1" cap="all" dirty="0">
                <a:ln w="4496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Times New Roman"/>
                <a:ea typeface="Times New Roman"/>
                <a:cs typeface="Traditional Arabic"/>
              </a:rPr>
              <a:t>: اذكر أحكام صياغة فاعل من العدد المركّب .</a:t>
            </a:r>
            <a:r>
              <a:rPr lang="en-US" sz="3100" dirty="0">
                <a:latin typeface="Times New Roman"/>
                <a:ea typeface="Times New Roman"/>
              </a:rPr>
              <a:t/>
            </a:r>
            <a:br>
              <a:rPr lang="en-US" sz="3100" dirty="0">
                <a:latin typeface="Times New Roman"/>
                <a:ea typeface="Times New Roman"/>
              </a:rPr>
            </a:b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39552" y="1600201"/>
            <a:ext cx="8147248" cy="3773016"/>
          </a:xfrm>
          <a:prstGeom prst="flowChartDocument">
            <a:avLst/>
          </a:prstGeom>
          <a:blipFill>
            <a:blip r:embed="rId5"/>
            <a:tile tx="0" ty="0" sx="100000" sy="100000" flip="none" algn="tl"/>
          </a:blipFill>
        </p:spPr>
        <p:txBody>
          <a:bodyPr>
            <a:normAutofit fontScale="85000" lnSpcReduction="10000"/>
          </a:bodyPr>
          <a:lstStyle/>
          <a:p>
            <a:pPr marL="0" indent="0" algn="justLow">
              <a:lnSpc>
                <a:spcPct val="115000"/>
              </a:lnSpc>
              <a:buNone/>
            </a:pPr>
            <a:r>
              <a:rPr lang="ar-SA" dirty="0" smtClean="0">
                <a:solidFill>
                  <a:srgbClr val="FF0000"/>
                </a:solidFill>
                <a:latin typeface="Times New Roman"/>
                <a:ea typeface="Times New Roman"/>
                <a:cs typeface="Simple Bold Jut Out"/>
              </a:rPr>
              <a:t>الجواب </a:t>
            </a:r>
            <a:r>
              <a:rPr lang="ar-SA" sz="3600" dirty="0">
                <a:solidFill>
                  <a:srgbClr val="FF0000"/>
                </a:solidFill>
                <a:latin typeface="Times New Roman"/>
                <a:ea typeface="Times New Roman"/>
                <a:cs typeface="Simple Bold Jut Out"/>
              </a:rPr>
              <a:t>:</a:t>
            </a:r>
            <a:r>
              <a:rPr lang="ar-SA" sz="3600" dirty="0">
                <a:latin typeface="Times New Roman"/>
                <a:ea typeface="Times New Roman"/>
                <a:cs typeface="Traditional Arabic"/>
              </a:rPr>
              <a:t> </a:t>
            </a:r>
            <a:r>
              <a:rPr lang="ar-SA" dirty="0">
                <a:latin typeface="Times New Roman"/>
                <a:ea typeface="Times New Roman"/>
              </a:rPr>
              <a:t>سبق أنه يُبنى فاعل من اسم العدد على وجهين ؛ </a:t>
            </a:r>
            <a:r>
              <a:rPr lang="ar-SA" b="1" dirty="0">
                <a:latin typeface="Times New Roman"/>
                <a:ea typeface="Times New Roman"/>
              </a:rPr>
              <a:t>أحدهما</a:t>
            </a:r>
            <a:r>
              <a:rPr lang="ar-SA" dirty="0">
                <a:latin typeface="Times New Roman"/>
                <a:ea typeface="Times New Roman"/>
              </a:rPr>
              <a:t> : أن يكون مراداً به بعض</a:t>
            </a:r>
            <a:r>
              <a:rPr lang="ar-SA" b="1" dirty="0">
                <a:latin typeface="Times New Roman"/>
                <a:ea typeface="Times New Roman"/>
              </a:rPr>
              <a:t> </a:t>
            </a:r>
            <a:r>
              <a:rPr lang="ar-SA" dirty="0">
                <a:latin typeface="Times New Roman"/>
                <a:ea typeface="Times New Roman"/>
              </a:rPr>
              <a:t>ما اشتقّ منه ، نحو : ثاني اثنين ، </a:t>
            </a:r>
            <a:r>
              <a:rPr lang="ar-SA" b="1" dirty="0">
                <a:latin typeface="Times New Roman"/>
                <a:ea typeface="Times New Roman"/>
              </a:rPr>
              <a:t>وثانيهما</a:t>
            </a:r>
            <a:r>
              <a:rPr lang="ar-SA" dirty="0">
                <a:latin typeface="Times New Roman"/>
                <a:ea typeface="Times New Roman"/>
              </a:rPr>
              <a:t> : أنْ يُراد به جَعْل الأقل مساويا ما فوقه ، </a:t>
            </a:r>
            <a:r>
              <a:rPr lang="ar-SA" dirty="0" smtClean="0">
                <a:latin typeface="Times New Roman"/>
                <a:ea typeface="Times New Roman"/>
              </a:rPr>
              <a:t>نحو: </a:t>
            </a:r>
            <a:r>
              <a:rPr lang="ar-SA" dirty="0">
                <a:latin typeface="Times New Roman"/>
                <a:ea typeface="Times New Roman"/>
              </a:rPr>
              <a:t>ثالث اثنين .</a:t>
            </a:r>
            <a:endParaRPr lang="en-US" sz="2400" dirty="0">
              <a:latin typeface="Times New Roman"/>
              <a:ea typeface="Times New Roman"/>
            </a:endParaRPr>
          </a:p>
          <a:p>
            <a:pPr marL="0" indent="0" algn="justLow">
              <a:lnSpc>
                <a:spcPct val="115000"/>
              </a:lnSpc>
              <a:buNone/>
            </a:pPr>
            <a:r>
              <a:rPr lang="ar-SA" dirty="0">
                <a:latin typeface="Times New Roman"/>
                <a:ea typeface="Times New Roman"/>
              </a:rPr>
              <a:t>وذكر الناظم هنا أنه إذا أُريد بناء فاعل من العدد المركب للدلالة على المعنى الأول – وهو أنه بعض ما اشتقّ منه - </a:t>
            </a:r>
            <a:r>
              <a:rPr lang="ar-SA" b="1" dirty="0">
                <a:latin typeface="Times New Roman"/>
                <a:ea typeface="Times New Roman"/>
              </a:rPr>
              <a:t>فحكمه</a:t>
            </a:r>
            <a:r>
              <a:rPr lang="ar-SA" dirty="0">
                <a:latin typeface="Times New Roman"/>
                <a:ea typeface="Times New Roman"/>
              </a:rPr>
              <a:t> : </a:t>
            </a:r>
            <a:r>
              <a:rPr lang="ar-SA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/>
                <a:ea typeface="Times New Roman"/>
                <a:cs typeface="Old Antic Outline Shaded" pitchFamily="2" charset="-78"/>
              </a:rPr>
              <a:t>يجوز فيه ثلاثة أوجه :</a:t>
            </a:r>
            <a:endParaRPr lang="en-US" sz="2400" dirty="0">
              <a:solidFill>
                <a:schemeClr val="accent6">
                  <a:lumMod val="5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/>
              <a:ea typeface="Times New Roman"/>
              <a:cs typeface="Old Antic Outline Shaded" pitchFamily="2" charset="-78"/>
            </a:endParaRPr>
          </a:p>
          <a:p>
            <a:endParaRPr lang="ar-IQ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6696577"/>
      </p:ext>
    </p:extLst>
  </p:cSld>
  <p:clrMapOvr>
    <a:masterClrMapping/>
  </p:clrMapOvr>
  <p:transition spd="slow" advTm="64436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51520" y="4068"/>
            <a:ext cx="8712968" cy="4905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>
              <a:lnSpc>
                <a:spcPct val="115000"/>
              </a:lnSpc>
            </a:pPr>
            <a:r>
              <a:rPr lang="ar-IQ" sz="2800" dirty="0" smtClean="0">
                <a:solidFill>
                  <a:srgbClr val="FF0000"/>
                </a:solidFill>
                <a:latin typeface="Times New Roman"/>
                <a:ea typeface="Times New Roman"/>
                <a:cs typeface="PT Bold Heading" pitchFamily="2" charset="-78"/>
              </a:rPr>
              <a:t>1- </a:t>
            </a:r>
            <a:r>
              <a:rPr lang="ar-SA" sz="2800" dirty="0" smtClean="0">
                <a:solidFill>
                  <a:srgbClr val="FF0000"/>
                </a:solidFill>
                <a:latin typeface="Times New Roman"/>
                <a:ea typeface="Times New Roman"/>
                <a:cs typeface="PT Bold Heading" pitchFamily="2" charset="-78"/>
              </a:rPr>
              <a:t>أن </a:t>
            </a:r>
            <a:r>
              <a:rPr lang="ar-SA" sz="2800" dirty="0" err="1">
                <a:solidFill>
                  <a:srgbClr val="FF0000"/>
                </a:solidFill>
                <a:latin typeface="Times New Roman"/>
                <a:ea typeface="Times New Roman"/>
                <a:cs typeface="PT Bold Heading" pitchFamily="2" charset="-78"/>
              </a:rPr>
              <a:t>تجىءَ</a:t>
            </a:r>
            <a:r>
              <a:rPr lang="ar-SA" sz="2800" dirty="0">
                <a:solidFill>
                  <a:srgbClr val="FF0000"/>
                </a:solidFill>
                <a:latin typeface="Times New Roman"/>
                <a:ea typeface="Times New Roman"/>
                <a:cs typeface="PT Bold Heading" pitchFamily="2" charset="-78"/>
              </a:rPr>
              <a:t> بتركيبين </a:t>
            </a:r>
            <a:r>
              <a:rPr lang="ar-SA" sz="3200" dirty="0">
                <a:latin typeface="Times New Roman"/>
                <a:ea typeface="Times New Roman"/>
              </a:rPr>
              <a:t>، صدر التركيب الأول ( فاعل ، أو فاعلة ) وعجزه (عشر ، أو عشرة) والتركيب الثاني ، هو : العدد المركّب ، نحو : أحد عشر ، إحدى عشرة ، اثنتا عشرة ، ... وهكذا ، وتكون الكلمات الأربع مبنيّة على الفتح ؛ فتقول في التذكير : ثالثَ عشرَ ثلاثةَ عشرَ ، وهكذا إلى : تاسعَ عشرَ تسعةَ عشرَ ؛ وتقول في التأنيث : ثالثةَ عشرةَ ثلاثَ عشرةَ ، وهكذا إلى : تاسعةَ عشرةَ تسعَ عشرةَ . </a:t>
            </a:r>
            <a:r>
              <a:rPr lang="ar-SA" sz="3200" dirty="0">
                <a:solidFill>
                  <a:srgbClr val="7030A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/>
                <a:ea typeface="Times New Roman"/>
              </a:rPr>
              <a:t>وهذا ما أشار إليه في البيت الأول </a:t>
            </a:r>
            <a:r>
              <a:rPr lang="ar-SA" sz="3200" dirty="0" smtClean="0">
                <a:solidFill>
                  <a:srgbClr val="7030A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/>
                <a:ea typeface="Times New Roman"/>
              </a:rPr>
              <a:t>.</a:t>
            </a:r>
            <a:endParaRPr lang="ar-IQ" sz="3200" dirty="0" smtClean="0">
              <a:solidFill>
                <a:srgbClr val="7030A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Times New Roman"/>
              <a:ea typeface="Times New Roman"/>
            </a:endParaRPr>
          </a:p>
          <a:p>
            <a:pPr marL="285750" indent="-285750" algn="justLow">
              <a:lnSpc>
                <a:spcPct val="115000"/>
              </a:lnSpc>
              <a:buFontTx/>
              <a:buChar char="-"/>
            </a:pPr>
            <a:endParaRPr lang="ar-IQ" sz="2400" dirty="0" smtClean="0">
              <a:latin typeface="Times New Roman"/>
              <a:ea typeface="Times New Roman"/>
            </a:endParaRPr>
          </a:p>
          <a:p>
            <a:pPr marL="285750" indent="-285750" algn="justLow">
              <a:lnSpc>
                <a:spcPct val="115000"/>
              </a:lnSpc>
              <a:buFontTx/>
              <a:buChar char="-"/>
            </a:pPr>
            <a:endParaRPr lang="en-US" sz="24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8489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5403">
        <p14:prism dir="r" isContent="1"/>
      </p:transition>
    </mc:Choice>
    <mc:Fallback>
      <p:transition spd="slow" advTm="1054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79512" y="116632"/>
            <a:ext cx="8784975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>
              <a:lnSpc>
                <a:spcPct val="115000"/>
              </a:lnSpc>
            </a:pPr>
            <a:r>
              <a:rPr lang="ar-SA" sz="2800" dirty="0">
                <a:solidFill>
                  <a:srgbClr val="FF0000"/>
                </a:solidFill>
                <a:latin typeface="Times New Roman"/>
                <a:ea typeface="Times New Roman"/>
                <a:cs typeface="PT Bold Heading" pitchFamily="2" charset="-78"/>
              </a:rPr>
              <a:t>2- أن تكتفي بصدر التركيب الأول </a:t>
            </a:r>
            <a:r>
              <a:rPr lang="ar-SA" sz="3200" dirty="0">
                <a:latin typeface="Times New Roman"/>
                <a:ea typeface="Times New Roman"/>
              </a:rPr>
              <a:t>، وهو ( فاعل ، أو فاعلة ) وتحذف عجزه ( عشر ، أو عشرة ) ويُضاف الصدر إلى التركيب الثاني ، وهو العدد المركّب ؛ فتقول : هذا ثالثُ ثلاثةَ عشرَ ، وهذه ثالثةُ ثلاثَ عشرةَ ؛ فيعربُ </a:t>
            </a:r>
            <a:endParaRPr lang="en-US" sz="2400" dirty="0" smtClean="0">
              <a:effectLst/>
              <a:latin typeface="Times New Roman"/>
              <a:ea typeface="Times New Roman"/>
            </a:endParaRPr>
          </a:p>
          <a:p>
            <a:pPr algn="justLow">
              <a:lnSpc>
                <a:spcPct val="115000"/>
              </a:lnSpc>
            </a:pPr>
            <a:r>
              <a:rPr lang="ar-SA" sz="3200" dirty="0">
                <a:latin typeface="Times New Roman"/>
                <a:ea typeface="Times New Roman"/>
              </a:rPr>
              <a:t>( ثالث ) بحسب العوامل ، وهو مضاف ، والتركيب مضاف إليه مبني على فتح الجزأين . </a:t>
            </a:r>
            <a:r>
              <a:rPr lang="ar-SA" sz="3200" b="1" u="sng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/>
                <a:ea typeface="Times New Roman"/>
              </a:rPr>
              <a:t>وهذا ما أشار إليه في البيت الثاني . </a:t>
            </a:r>
            <a:r>
              <a:rPr lang="ar-SA" sz="3200" dirty="0">
                <a:latin typeface="Times New Roman"/>
                <a:ea typeface="Times New Roman"/>
              </a:rPr>
              <a:t>والمراد بقوله : بحالتيه ( أي : التذكير ، والتأنيث ) </a:t>
            </a:r>
            <a:r>
              <a:rPr lang="ar-SA" sz="3200" dirty="0" smtClean="0">
                <a:latin typeface="Times New Roman"/>
                <a:ea typeface="Times New Roman"/>
              </a:rPr>
              <a:t>.</a:t>
            </a:r>
            <a:endParaRPr lang="ar-IQ" sz="3200" dirty="0" smtClean="0">
              <a:latin typeface="Times New Roman"/>
              <a:ea typeface="Times New Roman"/>
            </a:endParaRPr>
          </a:p>
          <a:p>
            <a:pPr algn="justLow">
              <a:lnSpc>
                <a:spcPct val="115000"/>
              </a:lnSpc>
            </a:pPr>
            <a:endParaRPr lang="ar-IQ" sz="1400" dirty="0">
              <a:effectLst/>
              <a:latin typeface="Times New Roman"/>
              <a:ea typeface="Times New Roman"/>
            </a:endParaRPr>
          </a:p>
          <a:p>
            <a:pPr algn="justLow">
              <a:lnSpc>
                <a:spcPct val="115000"/>
              </a:lnSpc>
            </a:pPr>
            <a:endParaRPr lang="ar-IQ" sz="1400" dirty="0" smtClean="0">
              <a:latin typeface="Times New Roman"/>
              <a:ea typeface="Times New Roman"/>
            </a:endParaRPr>
          </a:p>
          <a:p>
            <a:pPr algn="justLow">
              <a:lnSpc>
                <a:spcPct val="115000"/>
              </a:lnSpc>
            </a:pPr>
            <a:endParaRPr lang="ar-IQ" sz="1400" dirty="0">
              <a:effectLst/>
              <a:latin typeface="Times New Roman"/>
              <a:ea typeface="Times New Roman"/>
            </a:endParaRPr>
          </a:p>
          <a:p>
            <a:pPr algn="justLow">
              <a:lnSpc>
                <a:spcPct val="115000"/>
              </a:lnSpc>
            </a:pPr>
            <a:endParaRPr lang="en-US" sz="14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5107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97461">
        <p14:prism dir="r" isContent="1" isInverted="1"/>
      </p:transition>
    </mc:Choice>
    <mc:Fallback>
      <p:transition spd="slow" advTm="974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07504" y="116632"/>
            <a:ext cx="8928992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>
              <a:lnSpc>
                <a:spcPct val="115000"/>
              </a:lnSpc>
            </a:pPr>
            <a:r>
              <a:rPr lang="ar-SA" sz="2800" dirty="0">
                <a:solidFill>
                  <a:srgbClr val="FF0000"/>
                </a:solidFill>
                <a:latin typeface="Times New Roman"/>
                <a:ea typeface="Times New Roman"/>
                <a:cs typeface="PT Bold Heading" pitchFamily="2" charset="-78"/>
              </a:rPr>
              <a:t>3- أن تكتفي بالتركيب الأول فقط ، </a:t>
            </a:r>
            <a:r>
              <a:rPr lang="ar-SA" sz="3600" dirty="0">
                <a:latin typeface="Times New Roman"/>
                <a:ea typeface="Times New Roman"/>
              </a:rPr>
              <a:t>ويبقى على بناء الجزأين ، نحو : هذا ثالثَ عشرَ ، وهذه ثالثةَ عشرةَ . </a:t>
            </a:r>
            <a:r>
              <a:rPr lang="ar-SA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/>
                <a:ea typeface="Times New Roman"/>
              </a:rPr>
              <a:t>وهذا ما أشار إليه بقوله : " وشاع </a:t>
            </a:r>
            <a:r>
              <a:rPr lang="ar-SA" sz="36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/>
                <a:ea typeface="Times New Roman"/>
              </a:rPr>
              <a:t>الاستغنا</a:t>
            </a:r>
            <a:r>
              <a:rPr lang="ar-SA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ar-SA" sz="36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/>
                <a:ea typeface="Times New Roman"/>
              </a:rPr>
              <a:t>بحادى</a:t>
            </a:r>
            <a:r>
              <a:rPr lang="ar-SA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/>
                <a:ea typeface="Times New Roman"/>
              </a:rPr>
              <a:t> عشرا ونحوه ".</a:t>
            </a:r>
            <a:endParaRPr lang="en-US" sz="28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/>
              <a:ea typeface="Times New Roman"/>
            </a:endParaRPr>
          </a:p>
          <a:p>
            <a:pPr algn="justLow">
              <a:lnSpc>
                <a:spcPct val="115000"/>
              </a:lnSpc>
            </a:pPr>
            <a:r>
              <a:rPr lang="ar-SA" sz="3600" dirty="0">
                <a:latin typeface="Times New Roman"/>
                <a:ea typeface="Times New Roman"/>
              </a:rPr>
              <a:t>ولا يُستعمل فاعل من العدد المركب للدلالة على المعنى الثاني ، وهو : أنْ يُراد به جعل الأقل مساويا ما فوقه ؛ ولذلك لم يذكره الناظم . وهذا ما ذهب إليه الكوفيون ، وأكثر </a:t>
            </a:r>
            <a:r>
              <a:rPr lang="ar-SA" sz="3600" dirty="0" smtClean="0">
                <a:latin typeface="Times New Roman"/>
                <a:ea typeface="Times New Roman"/>
              </a:rPr>
              <a:t>البصريين.</a:t>
            </a:r>
            <a:endParaRPr lang="ar-IQ" sz="3600" dirty="0" smtClean="0">
              <a:latin typeface="Times New Roman"/>
              <a:ea typeface="Times New Roman"/>
            </a:endParaRPr>
          </a:p>
          <a:p>
            <a:pPr algn="justLow">
              <a:lnSpc>
                <a:spcPct val="115000"/>
              </a:lnSpc>
            </a:pPr>
            <a:endParaRPr lang="ar-IQ" sz="1400" dirty="0">
              <a:effectLst/>
              <a:latin typeface="Times New Roman"/>
              <a:ea typeface="Times New Roman"/>
            </a:endParaRPr>
          </a:p>
          <a:p>
            <a:pPr algn="justLow">
              <a:lnSpc>
                <a:spcPct val="115000"/>
              </a:lnSpc>
            </a:pPr>
            <a:endParaRPr lang="en-US" sz="14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6155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77062">
        <p:cut/>
      </p:transition>
    </mc:Choice>
    <mc:Fallback>
      <p:transition advTm="77062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9|3.8|1.3|2.5|1.8|1.3|0.8|1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8|1.2|1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2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0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4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6.2|15.4|9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41.2|35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5.1|0.9|1.2|1|0.7|0.7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|1.6|1.2|3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1"/>
</p:tagLst>
</file>

<file path=ppt/theme/theme1.xml><?xml version="1.0" encoding="utf-8"?>
<a:theme xmlns:a="http://schemas.openxmlformats.org/drawingml/2006/main" name="15_Office Theme">
  <a:themeElements>
    <a:clrScheme name="Custom 234">
      <a:dk1>
        <a:srgbClr val="465962"/>
      </a:dk1>
      <a:lt1>
        <a:srgbClr val="FFFFFF"/>
      </a:lt1>
      <a:dk2>
        <a:srgbClr val="465962"/>
      </a:dk2>
      <a:lt2>
        <a:srgbClr val="363636"/>
      </a:lt2>
      <a:accent1>
        <a:srgbClr val="53780E"/>
      </a:accent1>
      <a:accent2>
        <a:srgbClr val="7DB517"/>
      </a:accent2>
      <a:accent3>
        <a:srgbClr val="89CC40"/>
      </a:accent3>
      <a:accent4>
        <a:srgbClr val="C0EC70"/>
      </a:accent4>
      <a:accent5>
        <a:srgbClr val="6FA014"/>
      </a:accent5>
      <a:accent6>
        <a:srgbClr val="4A6B0D"/>
      </a:accent6>
      <a:hlink>
        <a:srgbClr val="898889"/>
      </a:hlink>
      <a:folHlink>
        <a:srgbClr val="D8D8D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ustom 234">
      <a:dk1>
        <a:srgbClr val="465962"/>
      </a:dk1>
      <a:lt1>
        <a:srgbClr val="FFFFFF"/>
      </a:lt1>
      <a:dk2>
        <a:srgbClr val="465962"/>
      </a:dk2>
      <a:lt2>
        <a:srgbClr val="363636"/>
      </a:lt2>
      <a:accent1>
        <a:srgbClr val="53780E"/>
      </a:accent1>
      <a:accent2>
        <a:srgbClr val="7DB517"/>
      </a:accent2>
      <a:accent3>
        <a:srgbClr val="89CC40"/>
      </a:accent3>
      <a:accent4>
        <a:srgbClr val="C0EC70"/>
      </a:accent4>
      <a:accent5>
        <a:srgbClr val="6FA014"/>
      </a:accent5>
      <a:accent6>
        <a:srgbClr val="4A6B0D"/>
      </a:accent6>
      <a:hlink>
        <a:srgbClr val="898889"/>
      </a:hlink>
      <a:folHlink>
        <a:srgbClr val="D8D8D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Custom 234">
      <a:dk1>
        <a:srgbClr val="465962"/>
      </a:dk1>
      <a:lt1>
        <a:srgbClr val="FFFFFF"/>
      </a:lt1>
      <a:dk2>
        <a:srgbClr val="465962"/>
      </a:dk2>
      <a:lt2>
        <a:srgbClr val="363636"/>
      </a:lt2>
      <a:accent1>
        <a:srgbClr val="53780E"/>
      </a:accent1>
      <a:accent2>
        <a:srgbClr val="7DB517"/>
      </a:accent2>
      <a:accent3>
        <a:srgbClr val="89CC40"/>
      </a:accent3>
      <a:accent4>
        <a:srgbClr val="C0EC70"/>
      </a:accent4>
      <a:accent5>
        <a:srgbClr val="6FA014"/>
      </a:accent5>
      <a:accent6>
        <a:srgbClr val="4A6B0D"/>
      </a:accent6>
      <a:hlink>
        <a:srgbClr val="898889"/>
      </a:hlink>
      <a:folHlink>
        <a:srgbClr val="D8D8D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3 slides</Template>
  <TotalTime>192</TotalTime>
  <Words>923</Words>
  <Application>Microsoft Office PowerPoint</Application>
  <PresentationFormat>عرض على الشاشة (3:4)‏</PresentationFormat>
  <Paragraphs>99</Paragraphs>
  <Slides>17</Slides>
  <Notes>0</Notes>
  <HiddenSlides>0</HiddenSlides>
  <MMClips>17</MMClips>
  <ScaleCrop>false</ScaleCrop>
  <HeadingPairs>
    <vt:vector size="4" baseType="variant">
      <vt:variant>
        <vt:lpstr>نسق</vt:lpstr>
      </vt:variant>
      <vt:variant>
        <vt:i4>3</vt:i4>
      </vt:variant>
      <vt:variant>
        <vt:lpstr>عناوين الشرائح</vt:lpstr>
      </vt:variant>
      <vt:variant>
        <vt:i4>17</vt:i4>
      </vt:variant>
    </vt:vector>
  </HeadingPairs>
  <TitlesOfParts>
    <vt:vector size="20" baseType="lpstr">
      <vt:lpstr>15_Office Theme</vt:lpstr>
      <vt:lpstr>Office Theme</vt:lpstr>
      <vt:lpstr>1_Office Theme</vt:lpstr>
      <vt:lpstr>وزارة التعليم العلي والبحث العالي جامعة البصرة – كلية الآداب قسم اللغة العربية  المرحلة الرابعة</vt:lpstr>
      <vt:lpstr> حَالاَتُ فَاعِل المصوغ من العدد وأحكام كلَّ حَالَة  وَإِنْ تُـرِدْ بَعْـضَ الَّذِى مِنْـهُ بُنِى          تُضِـفْ إِلَيْهِ مِثْـلَ  بَعْـضٍ بَيَّنِ وَإِنْ تُـرِدْ  جَعْلَ الأَقَـلِّ مِثْلَ مَـا         فَوْقُ فَحُكْمَ جَاعِلٍ لَـهُ احْكُمَـاِ</vt:lpstr>
      <vt:lpstr>عرض تقديمي في PowerPoint</vt:lpstr>
      <vt:lpstr>عرض تقديمي في PowerPoint</vt:lpstr>
      <vt:lpstr> أحكام صياغة فاعل من العدد المركّب </vt:lpstr>
      <vt:lpstr> سؤال: اذكر أحكام صياغة فاعل من العدد المركّب .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 سؤال : ما نوع كم الاستفهامية ؟ وما حكم تمييزها ؟ </vt:lpstr>
      <vt:lpstr>عرض تقديمي في PowerPoint</vt:lpstr>
      <vt:lpstr>عرض تقديمي في PowerPoint</vt:lpstr>
      <vt:lpstr>عرض تقديمي في PowerPoint</vt:lpstr>
      <vt:lpstr>      سؤال : ما أوجه الاتَّفاق والاختلاف بين كم الاستفهامية ، وكم الخبريّة ؟ 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حَالاَتُ فَاعِل المصوغ من العدد وأحكام كلَّ حَالَة  وَإِنْ تُـرِدْ بَعْـضَ الَّذِى مِنْـهُ بُنِى          تُضِـفْ إِلَيْهِ مِثْـلَ  بَعْـضٍ بَيَّنِ وَإِنْ تُـرِدْ  جَعْلَ الأَقَـلِّ مِثْلَ مَـا         فَوْقُ فَحُكْمَ جَاعِلٍ لَـهُ احْكُمَـاِ</dc:title>
  <dc:creator>MOON</dc:creator>
  <cp:lastModifiedBy>MOON</cp:lastModifiedBy>
  <cp:revision>13</cp:revision>
  <dcterms:created xsi:type="dcterms:W3CDTF">2020-05-09T17:08:03Z</dcterms:created>
  <dcterms:modified xsi:type="dcterms:W3CDTF">2020-05-09T23:52:09Z</dcterms:modified>
</cp:coreProperties>
</file>